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4.xml" ContentType="application/vnd.openxmlformats-officedocument.drawingml.diagram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rawing5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289" r:id="rId3"/>
    <p:sldId id="290" r:id="rId4"/>
    <p:sldId id="294" r:id="rId5"/>
    <p:sldId id="296" r:id="rId6"/>
    <p:sldId id="291" r:id="rId7"/>
    <p:sldId id="292" r:id="rId8"/>
    <p:sldId id="298" r:id="rId9"/>
    <p:sldId id="297" r:id="rId10"/>
    <p:sldId id="293" r:id="rId11"/>
    <p:sldId id="299" r:id="rId12"/>
    <p:sldId id="302" r:id="rId13"/>
    <p:sldId id="300" r:id="rId14"/>
    <p:sldId id="303" r:id="rId15"/>
    <p:sldId id="304" r:id="rId16"/>
    <p:sldId id="305" r:id="rId17"/>
    <p:sldId id="306" r:id="rId18"/>
    <p:sldId id="319" r:id="rId19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Tamni stil 2 - Isticanje 1/Isticanj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390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C16E13-9A03-441D-802B-E0BBEA41C46A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/>
      <dgm:spPr/>
      <dgm:t>
        <a:bodyPr/>
        <a:lstStyle/>
        <a:p>
          <a:endParaRPr lang="en-US"/>
        </a:p>
      </dgm:t>
    </dgm:pt>
    <dgm:pt modelId="{32AC541C-C02F-4610-B979-EE0692868A76}">
      <dgm:prSet/>
      <dgm:spPr/>
      <dgm:t>
        <a:bodyPr/>
        <a:lstStyle/>
        <a:p>
          <a:r>
            <a:rPr lang="hr-HR"/>
            <a:t>Mađarski grof i političar</a:t>
          </a:r>
          <a:endParaRPr lang="en-US"/>
        </a:p>
      </dgm:t>
    </dgm:pt>
    <dgm:pt modelId="{09C076C0-A137-488E-A4EB-400A8E917BA1}" type="parTrans" cxnId="{5F869751-D6CA-41BF-AEBF-CC0A677D7612}">
      <dgm:prSet/>
      <dgm:spPr/>
      <dgm:t>
        <a:bodyPr/>
        <a:lstStyle/>
        <a:p>
          <a:endParaRPr lang="en-US"/>
        </a:p>
      </dgm:t>
    </dgm:pt>
    <dgm:pt modelId="{B159EC7D-3AE2-40C8-A5D7-2CB0D17E4ECB}" type="sibTrans" cxnId="{5F869751-D6CA-41BF-AEBF-CC0A677D7612}">
      <dgm:prSet/>
      <dgm:spPr/>
      <dgm:t>
        <a:bodyPr/>
        <a:lstStyle/>
        <a:p>
          <a:endParaRPr lang="en-US"/>
        </a:p>
      </dgm:t>
    </dgm:pt>
    <dgm:pt modelId="{FA72CAC4-DFF0-4AD0-8B2B-FBA01333A093}">
      <dgm:prSet/>
      <dgm:spPr/>
      <dgm:t>
        <a:bodyPr/>
        <a:lstStyle/>
        <a:p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1883. godine postao hrvatski ban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7D88F8E-4E63-4DD7-8C61-5F036C322F97}" type="parTrans" cxnId="{96B4F154-4FA3-49C1-8B7A-2F90D6662123}">
      <dgm:prSet/>
      <dgm:spPr/>
      <dgm:t>
        <a:bodyPr/>
        <a:lstStyle/>
        <a:p>
          <a:endParaRPr lang="en-US"/>
        </a:p>
      </dgm:t>
    </dgm:pt>
    <dgm:pt modelId="{EDB6F145-FA8D-4DB6-9F00-3C7C3EAEA8EE}" type="sibTrans" cxnId="{96B4F154-4FA3-49C1-8B7A-2F90D6662123}">
      <dgm:prSet/>
      <dgm:spPr/>
      <dgm:t>
        <a:bodyPr/>
        <a:lstStyle/>
        <a:p>
          <a:endParaRPr lang="en-US"/>
        </a:p>
      </dgm:t>
    </dgm:pt>
    <dgm:pt modelId="{2C77A721-8A76-44E1-A941-E4471995B381}">
      <dgm:prSet/>
      <dgm:spPr/>
      <dgm:t>
        <a:bodyPr/>
        <a:lstStyle/>
        <a:p>
          <a:pPr algn="just"/>
          <a:r>
            <a:rPr lang="hr-HR" dirty="0"/>
            <a:t>Pritiscima i podmićivanjem osigurao potporu većine zastupnika u Hrvatskome saboru</a:t>
          </a:r>
          <a:endParaRPr lang="en-US" dirty="0"/>
        </a:p>
      </dgm:t>
    </dgm:pt>
    <dgm:pt modelId="{41648D0F-9F7D-4744-8922-538217B48765}" type="parTrans" cxnId="{310E0686-0B8E-44B3-9A46-CA05AA1E8A97}">
      <dgm:prSet/>
      <dgm:spPr/>
      <dgm:t>
        <a:bodyPr/>
        <a:lstStyle/>
        <a:p>
          <a:endParaRPr lang="en-US"/>
        </a:p>
      </dgm:t>
    </dgm:pt>
    <dgm:pt modelId="{83F1E456-D7DF-4A1A-BC54-597532226008}" type="sibTrans" cxnId="{310E0686-0B8E-44B3-9A46-CA05AA1E8A97}">
      <dgm:prSet/>
      <dgm:spPr/>
      <dgm:t>
        <a:bodyPr/>
        <a:lstStyle/>
        <a:p>
          <a:endParaRPr lang="en-US"/>
        </a:p>
      </dgm:t>
    </dgm:pt>
    <dgm:pt modelId="{250E2573-1BFF-4687-8810-B9C460DF2565}" type="pres">
      <dgm:prSet presAssocID="{F1C16E13-9A03-441D-802B-E0BBEA41C46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74D1A200-4622-4D21-AF0B-F8B454283AE4}" type="pres">
      <dgm:prSet presAssocID="{32AC541C-C02F-4610-B979-EE0692868A76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DD8B2FEC-7E2D-4E25-8D55-619B215B39B8}" type="pres">
      <dgm:prSet presAssocID="{B159EC7D-3AE2-40C8-A5D7-2CB0D17E4ECB}" presName="spacer" presStyleCnt="0"/>
      <dgm:spPr/>
    </dgm:pt>
    <dgm:pt modelId="{CFCAF6AA-D5E7-42DB-824D-D3090AF60B91}" type="pres">
      <dgm:prSet presAssocID="{FA72CAC4-DFF0-4AD0-8B2B-FBA01333A093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FE397E51-2BDF-4D71-95DE-CE5EE3432846}" type="pres">
      <dgm:prSet presAssocID="{EDB6F145-FA8D-4DB6-9F00-3C7C3EAEA8EE}" presName="spacer" presStyleCnt="0"/>
      <dgm:spPr/>
    </dgm:pt>
    <dgm:pt modelId="{DD883D68-B5AC-44C7-80B2-57A927A2BC27}" type="pres">
      <dgm:prSet presAssocID="{2C77A721-8A76-44E1-A941-E4471995B381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E30AB221-77BA-46EF-8DEC-6F22AEB68F34}" type="presOf" srcId="{F1C16E13-9A03-441D-802B-E0BBEA41C46A}" destId="{250E2573-1BFF-4687-8810-B9C460DF2565}" srcOrd="0" destOrd="0" presId="urn:microsoft.com/office/officeart/2005/8/layout/vList2"/>
    <dgm:cxn modelId="{5F869751-D6CA-41BF-AEBF-CC0A677D7612}" srcId="{F1C16E13-9A03-441D-802B-E0BBEA41C46A}" destId="{32AC541C-C02F-4610-B979-EE0692868A76}" srcOrd="0" destOrd="0" parTransId="{09C076C0-A137-488E-A4EB-400A8E917BA1}" sibTransId="{B159EC7D-3AE2-40C8-A5D7-2CB0D17E4ECB}"/>
    <dgm:cxn modelId="{79ABE065-79B3-431A-96E1-B1755BB52538}" type="presOf" srcId="{2C77A721-8A76-44E1-A941-E4471995B381}" destId="{DD883D68-B5AC-44C7-80B2-57A927A2BC27}" srcOrd="0" destOrd="0" presId="urn:microsoft.com/office/officeart/2005/8/layout/vList2"/>
    <dgm:cxn modelId="{96B4F154-4FA3-49C1-8B7A-2F90D6662123}" srcId="{F1C16E13-9A03-441D-802B-E0BBEA41C46A}" destId="{FA72CAC4-DFF0-4AD0-8B2B-FBA01333A093}" srcOrd="1" destOrd="0" parTransId="{27D88F8E-4E63-4DD7-8C61-5F036C322F97}" sibTransId="{EDB6F145-FA8D-4DB6-9F00-3C7C3EAEA8EE}"/>
    <dgm:cxn modelId="{310E0686-0B8E-44B3-9A46-CA05AA1E8A97}" srcId="{F1C16E13-9A03-441D-802B-E0BBEA41C46A}" destId="{2C77A721-8A76-44E1-A941-E4471995B381}" srcOrd="2" destOrd="0" parTransId="{41648D0F-9F7D-4744-8922-538217B48765}" sibTransId="{83F1E456-D7DF-4A1A-BC54-597532226008}"/>
    <dgm:cxn modelId="{D5646C7F-9B08-4F4D-AAC5-128538F29355}" type="presOf" srcId="{32AC541C-C02F-4610-B979-EE0692868A76}" destId="{74D1A200-4622-4D21-AF0B-F8B454283AE4}" srcOrd="0" destOrd="0" presId="urn:microsoft.com/office/officeart/2005/8/layout/vList2"/>
    <dgm:cxn modelId="{94E96D83-0945-4636-8200-1E1A11984235}" type="presOf" srcId="{FA72CAC4-DFF0-4AD0-8B2B-FBA01333A093}" destId="{CFCAF6AA-D5E7-42DB-824D-D3090AF60B91}" srcOrd="0" destOrd="0" presId="urn:microsoft.com/office/officeart/2005/8/layout/vList2"/>
    <dgm:cxn modelId="{390DF127-D17F-42DB-BA1B-B5898E64A8C8}" type="presParOf" srcId="{250E2573-1BFF-4687-8810-B9C460DF2565}" destId="{74D1A200-4622-4D21-AF0B-F8B454283AE4}" srcOrd="0" destOrd="0" presId="urn:microsoft.com/office/officeart/2005/8/layout/vList2"/>
    <dgm:cxn modelId="{18704E85-8358-4D56-8924-5A892FDBBA37}" type="presParOf" srcId="{250E2573-1BFF-4687-8810-B9C460DF2565}" destId="{DD8B2FEC-7E2D-4E25-8D55-619B215B39B8}" srcOrd="1" destOrd="0" presId="urn:microsoft.com/office/officeart/2005/8/layout/vList2"/>
    <dgm:cxn modelId="{880B3BF0-9681-4F2B-9EE7-B0FA14EEEB67}" type="presParOf" srcId="{250E2573-1BFF-4687-8810-B9C460DF2565}" destId="{CFCAF6AA-D5E7-42DB-824D-D3090AF60B91}" srcOrd="2" destOrd="0" presId="urn:microsoft.com/office/officeart/2005/8/layout/vList2"/>
    <dgm:cxn modelId="{EA8C213D-49F8-420D-808D-6A275FDEE36E}" type="presParOf" srcId="{250E2573-1BFF-4687-8810-B9C460DF2565}" destId="{FE397E51-2BDF-4D71-95DE-CE5EE3432846}" srcOrd="3" destOrd="0" presId="urn:microsoft.com/office/officeart/2005/8/layout/vList2"/>
    <dgm:cxn modelId="{9475EE92-47FF-447B-AE30-408827549F05}" type="presParOf" srcId="{250E2573-1BFF-4687-8810-B9C460DF2565}" destId="{DD883D68-B5AC-44C7-80B2-57A927A2BC27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1C16E13-9A03-441D-802B-E0BBEA41C46A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32AC541C-C02F-4610-B979-EE0692868A76}">
      <dgm:prSet/>
      <dgm:spPr/>
      <dgm:t>
        <a:bodyPr/>
        <a:lstStyle/>
        <a:p>
          <a:pPr algn="just"/>
          <a:r>
            <a:rPr lang="hr-HR" dirty="0"/>
            <a:t>Khuen-Héderváry neke od Mažuranićevih zakona promijenio ili stavio izvan snage</a:t>
          </a:r>
          <a:endParaRPr lang="en-US" dirty="0"/>
        </a:p>
      </dgm:t>
    </dgm:pt>
    <dgm:pt modelId="{09C076C0-A137-488E-A4EB-400A8E917BA1}" type="parTrans" cxnId="{5F869751-D6CA-41BF-AEBF-CC0A677D7612}">
      <dgm:prSet/>
      <dgm:spPr/>
      <dgm:t>
        <a:bodyPr/>
        <a:lstStyle/>
        <a:p>
          <a:endParaRPr lang="en-US"/>
        </a:p>
      </dgm:t>
    </dgm:pt>
    <dgm:pt modelId="{B159EC7D-3AE2-40C8-A5D7-2CB0D17E4ECB}" type="sibTrans" cxnId="{5F869751-D6CA-41BF-AEBF-CC0A677D7612}">
      <dgm:prSet/>
      <dgm:spPr/>
      <dgm:t>
        <a:bodyPr/>
        <a:lstStyle/>
        <a:p>
          <a:endParaRPr lang="en-US"/>
        </a:p>
      </dgm:t>
    </dgm:pt>
    <dgm:pt modelId="{FA72CAC4-DFF0-4AD0-8B2B-FBA01333A093}">
      <dgm:prSet/>
      <dgm:spPr/>
      <dgm:t>
        <a:bodyPr/>
        <a:lstStyle/>
        <a:p>
          <a:pPr algn="just"/>
          <a:r>
            <a:rPr lang="hr-HR" dirty="0"/>
            <a:t>P</a:t>
          </a:r>
          <a:r>
            <a:rPr lang="es-ES" dirty="0"/>
            <a:t>rovedene reforme u </a:t>
          </a:r>
          <a:r>
            <a:rPr lang="es-ES" dirty="0" err="1"/>
            <a:t>zakonodavstvu</a:t>
          </a:r>
          <a:r>
            <a:rPr lang="es-ES" dirty="0"/>
            <a:t> </a:t>
          </a:r>
          <a:r>
            <a:rPr lang="hr-HR" dirty="0" smtClean="0"/>
            <a:t>– </a:t>
          </a:r>
          <a:r>
            <a:rPr lang="es-ES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nadzor</a:t>
          </a:r>
          <a:r>
            <a:rPr lang="es-E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(cenzur</a:t>
          </a:r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 tiska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7D88F8E-4E63-4DD7-8C61-5F036C322F97}" type="parTrans" cxnId="{96B4F154-4FA3-49C1-8B7A-2F90D6662123}">
      <dgm:prSet/>
      <dgm:spPr/>
      <dgm:t>
        <a:bodyPr/>
        <a:lstStyle/>
        <a:p>
          <a:endParaRPr lang="en-US"/>
        </a:p>
      </dgm:t>
    </dgm:pt>
    <dgm:pt modelId="{EDB6F145-FA8D-4DB6-9F00-3C7C3EAEA8EE}" type="sibTrans" cxnId="{96B4F154-4FA3-49C1-8B7A-2F90D6662123}">
      <dgm:prSet/>
      <dgm:spPr/>
      <dgm:t>
        <a:bodyPr/>
        <a:lstStyle/>
        <a:p>
          <a:endParaRPr lang="en-US"/>
        </a:p>
      </dgm:t>
    </dgm:pt>
    <dgm:pt modelId="{2C77A721-8A76-44E1-A941-E4471995B381}">
      <dgm:prSet/>
      <dgm:spPr/>
      <dgm:t>
        <a:bodyPr/>
        <a:lstStyle/>
        <a:p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Uvođenje mađarskog jezika </a:t>
          </a:r>
          <a:r>
            <a:rPr lang="hr-HR" dirty="0"/>
            <a:t>u neke gimnazije</a:t>
          </a:r>
          <a:endParaRPr lang="en-US" dirty="0"/>
        </a:p>
      </dgm:t>
    </dgm:pt>
    <dgm:pt modelId="{41648D0F-9F7D-4744-8922-538217B48765}" type="parTrans" cxnId="{310E0686-0B8E-44B3-9A46-CA05AA1E8A97}">
      <dgm:prSet/>
      <dgm:spPr/>
      <dgm:t>
        <a:bodyPr/>
        <a:lstStyle/>
        <a:p>
          <a:endParaRPr lang="en-US"/>
        </a:p>
      </dgm:t>
    </dgm:pt>
    <dgm:pt modelId="{83F1E456-D7DF-4A1A-BC54-597532226008}" type="sibTrans" cxnId="{310E0686-0B8E-44B3-9A46-CA05AA1E8A97}">
      <dgm:prSet/>
      <dgm:spPr/>
      <dgm:t>
        <a:bodyPr/>
        <a:lstStyle/>
        <a:p>
          <a:endParaRPr lang="en-US"/>
        </a:p>
      </dgm:t>
    </dgm:pt>
    <dgm:pt modelId="{250E2573-1BFF-4687-8810-B9C460DF2565}" type="pres">
      <dgm:prSet presAssocID="{F1C16E13-9A03-441D-802B-E0BBEA41C46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74D1A200-4622-4D21-AF0B-F8B454283AE4}" type="pres">
      <dgm:prSet presAssocID="{32AC541C-C02F-4610-B979-EE0692868A76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DD8B2FEC-7E2D-4E25-8D55-619B215B39B8}" type="pres">
      <dgm:prSet presAssocID="{B159EC7D-3AE2-40C8-A5D7-2CB0D17E4ECB}" presName="spacer" presStyleCnt="0"/>
      <dgm:spPr/>
    </dgm:pt>
    <dgm:pt modelId="{CFCAF6AA-D5E7-42DB-824D-D3090AF60B91}" type="pres">
      <dgm:prSet presAssocID="{FA72CAC4-DFF0-4AD0-8B2B-FBA01333A093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FE397E51-2BDF-4D71-95DE-CE5EE3432846}" type="pres">
      <dgm:prSet presAssocID="{EDB6F145-FA8D-4DB6-9F00-3C7C3EAEA8EE}" presName="spacer" presStyleCnt="0"/>
      <dgm:spPr/>
    </dgm:pt>
    <dgm:pt modelId="{DD883D68-B5AC-44C7-80B2-57A927A2BC27}" type="pres">
      <dgm:prSet presAssocID="{2C77A721-8A76-44E1-A941-E4471995B381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E30AB221-77BA-46EF-8DEC-6F22AEB68F34}" type="presOf" srcId="{F1C16E13-9A03-441D-802B-E0BBEA41C46A}" destId="{250E2573-1BFF-4687-8810-B9C460DF2565}" srcOrd="0" destOrd="0" presId="urn:microsoft.com/office/officeart/2005/8/layout/vList2"/>
    <dgm:cxn modelId="{5F869751-D6CA-41BF-AEBF-CC0A677D7612}" srcId="{F1C16E13-9A03-441D-802B-E0BBEA41C46A}" destId="{32AC541C-C02F-4610-B979-EE0692868A76}" srcOrd="0" destOrd="0" parTransId="{09C076C0-A137-488E-A4EB-400A8E917BA1}" sibTransId="{B159EC7D-3AE2-40C8-A5D7-2CB0D17E4ECB}"/>
    <dgm:cxn modelId="{79ABE065-79B3-431A-96E1-B1755BB52538}" type="presOf" srcId="{2C77A721-8A76-44E1-A941-E4471995B381}" destId="{DD883D68-B5AC-44C7-80B2-57A927A2BC27}" srcOrd="0" destOrd="0" presId="urn:microsoft.com/office/officeart/2005/8/layout/vList2"/>
    <dgm:cxn modelId="{96B4F154-4FA3-49C1-8B7A-2F90D6662123}" srcId="{F1C16E13-9A03-441D-802B-E0BBEA41C46A}" destId="{FA72CAC4-DFF0-4AD0-8B2B-FBA01333A093}" srcOrd="1" destOrd="0" parTransId="{27D88F8E-4E63-4DD7-8C61-5F036C322F97}" sibTransId="{EDB6F145-FA8D-4DB6-9F00-3C7C3EAEA8EE}"/>
    <dgm:cxn modelId="{310E0686-0B8E-44B3-9A46-CA05AA1E8A97}" srcId="{F1C16E13-9A03-441D-802B-E0BBEA41C46A}" destId="{2C77A721-8A76-44E1-A941-E4471995B381}" srcOrd="2" destOrd="0" parTransId="{41648D0F-9F7D-4744-8922-538217B48765}" sibTransId="{83F1E456-D7DF-4A1A-BC54-597532226008}"/>
    <dgm:cxn modelId="{D5646C7F-9B08-4F4D-AAC5-128538F29355}" type="presOf" srcId="{32AC541C-C02F-4610-B979-EE0692868A76}" destId="{74D1A200-4622-4D21-AF0B-F8B454283AE4}" srcOrd="0" destOrd="0" presId="urn:microsoft.com/office/officeart/2005/8/layout/vList2"/>
    <dgm:cxn modelId="{94E96D83-0945-4636-8200-1E1A11984235}" type="presOf" srcId="{FA72CAC4-DFF0-4AD0-8B2B-FBA01333A093}" destId="{CFCAF6AA-D5E7-42DB-824D-D3090AF60B91}" srcOrd="0" destOrd="0" presId="urn:microsoft.com/office/officeart/2005/8/layout/vList2"/>
    <dgm:cxn modelId="{390DF127-D17F-42DB-BA1B-B5898E64A8C8}" type="presParOf" srcId="{250E2573-1BFF-4687-8810-B9C460DF2565}" destId="{74D1A200-4622-4D21-AF0B-F8B454283AE4}" srcOrd="0" destOrd="0" presId="urn:microsoft.com/office/officeart/2005/8/layout/vList2"/>
    <dgm:cxn modelId="{18704E85-8358-4D56-8924-5A892FDBBA37}" type="presParOf" srcId="{250E2573-1BFF-4687-8810-B9C460DF2565}" destId="{DD8B2FEC-7E2D-4E25-8D55-619B215B39B8}" srcOrd="1" destOrd="0" presId="urn:microsoft.com/office/officeart/2005/8/layout/vList2"/>
    <dgm:cxn modelId="{880B3BF0-9681-4F2B-9EE7-B0FA14EEEB67}" type="presParOf" srcId="{250E2573-1BFF-4687-8810-B9C460DF2565}" destId="{CFCAF6AA-D5E7-42DB-824D-D3090AF60B91}" srcOrd="2" destOrd="0" presId="urn:microsoft.com/office/officeart/2005/8/layout/vList2"/>
    <dgm:cxn modelId="{EA8C213D-49F8-420D-808D-6A275FDEE36E}" type="presParOf" srcId="{250E2573-1BFF-4687-8810-B9C460DF2565}" destId="{FE397E51-2BDF-4D71-95DE-CE5EE3432846}" srcOrd="3" destOrd="0" presId="urn:microsoft.com/office/officeart/2005/8/layout/vList2"/>
    <dgm:cxn modelId="{9475EE92-47FF-447B-AE30-408827549F05}" type="presParOf" srcId="{250E2573-1BFF-4687-8810-B9C460DF2565}" destId="{DD883D68-B5AC-44C7-80B2-57A927A2BC27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1C16E13-9A03-441D-802B-E0BBEA41C46A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32AC541C-C02F-4610-B979-EE0692868A76}">
      <dgm:prSet/>
      <dgm:spPr/>
      <dgm:t>
        <a:bodyPr/>
        <a:lstStyle/>
        <a:p>
          <a:r>
            <a:rPr lang="hr-HR" dirty="0"/>
            <a:t>Za banovanja Khuen-Héderváryja postignuti važni rezultati na području kulture</a:t>
          </a:r>
          <a:endParaRPr lang="en-US" dirty="0"/>
        </a:p>
      </dgm:t>
    </dgm:pt>
    <dgm:pt modelId="{09C076C0-A137-488E-A4EB-400A8E917BA1}" type="parTrans" cxnId="{5F869751-D6CA-41BF-AEBF-CC0A677D7612}">
      <dgm:prSet/>
      <dgm:spPr/>
      <dgm:t>
        <a:bodyPr/>
        <a:lstStyle/>
        <a:p>
          <a:endParaRPr lang="en-US"/>
        </a:p>
      </dgm:t>
    </dgm:pt>
    <dgm:pt modelId="{B159EC7D-3AE2-40C8-A5D7-2CB0D17E4ECB}" type="sibTrans" cxnId="{5F869751-D6CA-41BF-AEBF-CC0A677D7612}">
      <dgm:prSet/>
      <dgm:spPr/>
      <dgm:t>
        <a:bodyPr/>
        <a:lstStyle/>
        <a:p>
          <a:endParaRPr lang="en-US"/>
        </a:p>
      </dgm:t>
    </dgm:pt>
    <dgm:pt modelId="{FA72CAC4-DFF0-4AD0-8B2B-FBA01333A093}">
      <dgm:prSet/>
      <dgm:spPr/>
      <dgm:t>
        <a:bodyPr/>
        <a:lstStyle/>
        <a:p>
          <a:r>
            <a:rPr lang="hr-HR" dirty="0"/>
            <a:t>Jednu od ključnih uloga imao </a:t>
          </a:r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Isidor </a:t>
          </a:r>
          <a:r>
            <a:rPr lang="hr-HR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Kršnjavi</a:t>
          </a:r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b="1" dirty="0" smtClean="0"/>
            <a:t>– </a:t>
          </a:r>
          <a:r>
            <a:rPr lang="hr-HR" dirty="0" smtClean="0"/>
            <a:t>predstojnik </a:t>
          </a:r>
          <a:r>
            <a:rPr lang="hr-HR" dirty="0"/>
            <a:t>Odjela za bogoštovlje i nastavu u Hrvatskoj vladi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7D88F8E-4E63-4DD7-8C61-5F036C322F97}" type="parTrans" cxnId="{96B4F154-4FA3-49C1-8B7A-2F90D6662123}">
      <dgm:prSet/>
      <dgm:spPr/>
      <dgm:t>
        <a:bodyPr/>
        <a:lstStyle/>
        <a:p>
          <a:endParaRPr lang="en-US"/>
        </a:p>
      </dgm:t>
    </dgm:pt>
    <dgm:pt modelId="{EDB6F145-FA8D-4DB6-9F00-3C7C3EAEA8EE}" type="sibTrans" cxnId="{96B4F154-4FA3-49C1-8B7A-2F90D6662123}">
      <dgm:prSet/>
      <dgm:spPr/>
      <dgm:t>
        <a:bodyPr/>
        <a:lstStyle/>
        <a:p>
          <a:endParaRPr lang="en-US"/>
        </a:p>
      </dgm:t>
    </dgm:pt>
    <dgm:pt modelId="{250E2573-1BFF-4687-8810-B9C460DF2565}" type="pres">
      <dgm:prSet presAssocID="{F1C16E13-9A03-441D-802B-E0BBEA41C46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74D1A200-4622-4D21-AF0B-F8B454283AE4}" type="pres">
      <dgm:prSet presAssocID="{32AC541C-C02F-4610-B979-EE0692868A76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DD8B2FEC-7E2D-4E25-8D55-619B215B39B8}" type="pres">
      <dgm:prSet presAssocID="{B159EC7D-3AE2-40C8-A5D7-2CB0D17E4ECB}" presName="spacer" presStyleCnt="0"/>
      <dgm:spPr/>
    </dgm:pt>
    <dgm:pt modelId="{CFCAF6AA-D5E7-42DB-824D-D3090AF60B91}" type="pres">
      <dgm:prSet presAssocID="{FA72CAC4-DFF0-4AD0-8B2B-FBA01333A093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96B4F154-4FA3-49C1-8B7A-2F90D6662123}" srcId="{F1C16E13-9A03-441D-802B-E0BBEA41C46A}" destId="{FA72CAC4-DFF0-4AD0-8B2B-FBA01333A093}" srcOrd="1" destOrd="0" parTransId="{27D88F8E-4E63-4DD7-8C61-5F036C322F97}" sibTransId="{EDB6F145-FA8D-4DB6-9F00-3C7C3EAEA8EE}"/>
    <dgm:cxn modelId="{E30AB221-77BA-46EF-8DEC-6F22AEB68F34}" type="presOf" srcId="{F1C16E13-9A03-441D-802B-E0BBEA41C46A}" destId="{250E2573-1BFF-4687-8810-B9C460DF2565}" srcOrd="0" destOrd="0" presId="urn:microsoft.com/office/officeart/2005/8/layout/vList2"/>
    <dgm:cxn modelId="{94E96D83-0945-4636-8200-1E1A11984235}" type="presOf" srcId="{FA72CAC4-DFF0-4AD0-8B2B-FBA01333A093}" destId="{CFCAF6AA-D5E7-42DB-824D-D3090AF60B91}" srcOrd="0" destOrd="0" presId="urn:microsoft.com/office/officeart/2005/8/layout/vList2"/>
    <dgm:cxn modelId="{5F869751-D6CA-41BF-AEBF-CC0A677D7612}" srcId="{F1C16E13-9A03-441D-802B-E0BBEA41C46A}" destId="{32AC541C-C02F-4610-B979-EE0692868A76}" srcOrd="0" destOrd="0" parTransId="{09C076C0-A137-488E-A4EB-400A8E917BA1}" sibTransId="{B159EC7D-3AE2-40C8-A5D7-2CB0D17E4ECB}"/>
    <dgm:cxn modelId="{D5646C7F-9B08-4F4D-AAC5-128538F29355}" type="presOf" srcId="{32AC541C-C02F-4610-B979-EE0692868A76}" destId="{74D1A200-4622-4D21-AF0B-F8B454283AE4}" srcOrd="0" destOrd="0" presId="urn:microsoft.com/office/officeart/2005/8/layout/vList2"/>
    <dgm:cxn modelId="{390DF127-D17F-42DB-BA1B-B5898E64A8C8}" type="presParOf" srcId="{250E2573-1BFF-4687-8810-B9C460DF2565}" destId="{74D1A200-4622-4D21-AF0B-F8B454283AE4}" srcOrd="0" destOrd="0" presId="urn:microsoft.com/office/officeart/2005/8/layout/vList2"/>
    <dgm:cxn modelId="{18704E85-8358-4D56-8924-5A892FDBBA37}" type="presParOf" srcId="{250E2573-1BFF-4687-8810-B9C460DF2565}" destId="{DD8B2FEC-7E2D-4E25-8D55-619B215B39B8}" srcOrd="1" destOrd="0" presId="urn:microsoft.com/office/officeart/2005/8/layout/vList2"/>
    <dgm:cxn modelId="{880B3BF0-9681-4F2B-9EE7-B0FA14EEEB67}" type="presParOf" srcId="{250E2573-1BFF-4687-8810-B9C460DF2565}" destId="{CFCAF6AA-D5E7-42DB-824D-D3090AF60B91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4A8BB10-ECB7-4DE9-8A16-654A5890D0F1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AE5F3D95-1976-4719-8B8F-F1F174522B1A}">
      <dgm:prSet/>
      <dgm:spPr/>
      <dgm:t>
        <a:bodyPr/>
        <a:lstStyle/>
        <a:p>
          <a:r>
            <a:rPr lang="hr-HR" dirty="0"/>
            <a:t>Zaslugom </a:t>
          </a:r>
          <a:r>
            <a:rPr lang="hr-HR" b="0" i="0" dirty="0"/>
            <a:t>Isidora Kršnjavoga, k</a:t>
          </a:r>
          <a:r>
            <a:rPr lang="hr-HR" dirty="0"/>
            <a:t>rajem XIX. stoljeća u Zagrebu izgrađene mnogobrojne javne zgrade</a:t>
          </a:r>
          <a:endParaRPr lang="en-US" dirty="0"/>
        </a:p>
      </dgm:t>
    </dgm:pt>
    <dgm:pt modelId="{DB5730E1-D86A-4097-824A-6AB0AF0E4B5A}" type="parTrans" cxnId="{DAA63A7D-7BC4-4F7D-85B7-FCDB30696249}">
      <dgm:prSet/>
      <dgm:spPr/>
      <dgm:t>
        <a:bodyPr/>
        <a:lstStyle/>
        <a:p>
          <a:endParaRPr lang="en-US"/>
        </a:p>
      </dgm:t>
    </dgm:pt>
    <dgm:pt modelId="{9A99D6DF-BE68-44A1-974D-38DBF2BABB45}" type="sibTrans" cxnId="{DAA63A7D-7BC4-4F7D-85B7-FCDB30696249}">
      <dgm:prSet/>
      <dgm:spPr/>
      <dgm:t>
        <a:bodyPr/>
        <a:lstStyle/>
        <a:p>
          <a:endParaRPr lang="en-US"/>
        </a:p>
      </dgm:t>
    </dgm:pt>
    <dgm:pt modelId="{8A05E3AF-69EC-47A3-A1A1-51B8130D7815}">
      <dgm:prSet/>
      <dgm:spPr/>
      <dgm:t>
        <a:bodyPr/>
        <a:lstStyle/>
        <a:p>
          <a:r>
            <a:rPr lang="hr-HR"/>
            <a:t>Osuvremenjivanje školstva</a:t>
          </a:r>
          <a:endParaRPr lang="en-US"/>
        </a:p>
      </dgm:t>
    </dgm:pt>
    <dgm:pt modelId="{018FA7BE-4537-42F8-A0AE-FFF82DDE6B5B}" type="parTrans" cxnId="{29C07352-2E7F-4D2D-A4A7-E427D4F5F830}">
      <dgm:prSet/>
      <dgm:spPr/>
      <dgm:t>
        <a:bodyPr/>
        <a:lstStyle/>
        <a:p>
          <a:endParaRPr lang="en-US"/>
        </a:p>
      </dgm:t>
    </dgm:pt>
    <dgm:pt modelId="{450D004F-6048-4AAA-9E22-54EC0CEEAB27}" type="sibTrans" cxnId="{29C07352-2E7F-4D2D-A4A7-E427D4F5F830}">
      <dgm:prSet/>
      <dgm:spPr/>
      <dgm:t>
        <a:bodyPr/>
        <a:lstStyle/>
        <a:p>
          <a:endParaRPr lang="en-US"/>
        </a:p>
      </dgm:t>
    </dgm:pt>
    <dgm:pt modelId="{830DBCC0-B51B-47C3-BB01-8B4418D8661F}">
      <dgm:prSet/>
      <dgm:spPr/>
      <dgm:t>
        <a:bodyPr/>
        <a:lstStyle/>
        <a:p>
          <a:pPr algn="just"/>
          <a:r>
            <a:rPr lang="hr-HR" dirty="0"/>
            <a:t>Učitelj Vinko Bek osnovao </a:t>
          </a:r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Zemaljski zavod za odgoj slijepe djece</a:t>
          </a:r>
          <a:r>
            <a:rPr lang="hr-HR" dirty="0"/>
            <a:t>, sagrađen i </a:t>
          </a:r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Hrvatski učiteljski dom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A295B9B-0853-4263-AACF-5ECC9E3DAFE7}" type="parTrans" cxnId="{3EA99DB7-5274-47A3-A83E-51C77713A8DD}">
      <dgm:prSet/>
      <dgm:spPr/>
      <dgm:t>
        <a:bodyPr/>
        <a:lstStyle/>
        <a:p>
          <a:endParaRPr lang="en-US"/>
        </a:p>
      </dgm:t>
    </dgm:pt>
    <dgm:pt modelId="{5AC52EEA-42E1-4229-BEEF-0EA25A0AA25F}" type="sibTrans" cxnId="{3EA99DB7-5274-47A3-A83E-51C77713A8DD}">
      <dgm:prSet/>
      <dgm:spPr/>
      <dgm:t>
        <a:bodyPr/>
        <a:lstStyle/>
        <a:p>
          <a:endParaRPr lang="en-US"/>
        </a:p>
      </dgm:t>
    </dgm:pt>
    <dgm:pt modelId="{245E51DB-AF87-4A08-A0C3-DD64D49C9B36}" type="pres">
      <dgm:prSet presAssocID="{84A8BB10-ECB7-4DE9-8A16-654A5890D0F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4D3E8724-AEC5-4D33-A422-4FA3CA28DC93}" type="pres">
      <dgm:prSet presAssocID="{AE5F3D95-1976-4719-8B8F-F1F174522B1A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D9D74064-DC11-441E-A8DC-3EDAE3BF04A1}" type="pres">
      <dgm:prSet presAssocID="{9A99D6DF-BE68-44A1-974D-38DBF2BABB45}" presName="spacer" presStyleCnt="0"/>
      <dgm:spPr/>
    </dgm:pt>
    <dgm:pt modelId="{84ECB57E-B057-4F80-8F5C-C8D481396D43}" type="pres">
      <dgm:prSet presAssocID="{8A05E3AF-69EC-47A3-A1A1-51B8130D7815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8044FEAF-83DA-4DC6-864F-ADCB09B02A03}" type="pres">
      <dgm:prSet presAssocID="{450D004F-6048-4AAA-9E22-54EC0CEEAB27}" presName="spacer" presStyleCnt="0"/>
      <dgm:spPr/>
    </dgm:pt>
    <dgm:pt modelId="{DA773BCF-14F0-44D0-A0E1-F41847A9DAA5}" type="pres">
      <dgm:prSet presAssocID="{830DBCC0-B51B-47C3-BB01-8B4418D8661F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82EE629A-33B8-4EDA-B607-EBCADBCF4A93}" type="presOf" srcId="{AE5F3D95-1976-4719-8B8F-F1F174522B1A}" destId="{4D3E8724-AEC5-4D33-A422-4FA3CA28DC93}" srcOrd="0" destOrd="0" presId="urn:microsoft.com/office/officeart/2005/8/layout/vList2"/>
    <dgm:cxn modelId="{3EA99DB7-5274-47A3-A83E-51C77713A8DD}" srcId="{84A8BB10-ECB7-4DE9-8A16-654A5890D0F1}" destId="{830DBCC0-B51B-47C3-BB01-8B4418D8661F}" srcOrd="2" destOrd="0" parTransId="{1A295B9B-0853-4263-AACF-5ECC9E3DAFE7}" sibTransId="{5AC52EEA-42E1-4229-BEEF-0EA25A0AA25F}"/>
    <dgm:cxn modelId="{BDD801E6-0AAF-4937-A552-C7CD9F5F87BE}" type="presOf" srcId="{84A8BB10-ECB7-4DE9-8A16-654A5890D0F1}" destId="{245E51DB-AF87-4A08-A0C3-DD64D49C9B36}" srcOrd="0" destOrd="0" presId="urn:microsoft.com/office/officeart/2005/8/layout/vList2"/>
    <dgm:cxn modelId="{C63B0159-E24E-4979-B457-F8E599386784}" type="presOf" srcId="{830DBCC0-B51B-47C3-BB01-8B4418D8661F}" destId="{DA773BCF-14F0-44D0-A0E1-F41847A9DAA5}" srcOrd="0" destOrd="0" presId="urn:microsoft.com/office/officeart/2005/8/layout/vList2"/>
    <dgm:cxn modelId="{7AC84281-5534-4901-A253-5B993D4E6A50}" type="presOf" srcId="{8A05E3AF-69EC-47A3-A1A1-51B8130D7815}" destId="{84ECB57E-B057-4F80-8F5C-C8D481396D43}" srcOrd="0" destOrd="0" presId="urn:microsoft.com/office/officeart/2005/8/layout/vList2"/>
    <dgm:cxn modelId="{29C07352-2E7F-4D2D-A4A7-E427D4F5F830}" srcId="{84A8BB10-ECB7-4DE9-8A16-654A5890D0F1}" destId="{8A05E3AF-69EC-47A3-A1A1-51B8130D7815}" srcOrd="1" destOrd="0" parTransId="{018FA7BE-4537-42F8-A0AE-FFF82DDE6B5B}" sibTransId="{450D004F-6048-4AAA-9E22-54EC0CEEAB27}"/>
    <dgm:cxn modelId="{DAA63A7D-7BC4-4F7D-85B7-FCDB30696249}" srcId="{84A8BB10-ECB7-4DE9-8A16-654A5890D0F1}" destId="{AE5F3D95-1976-4719-8B8F-F1F174522B1A}" srcOrd="0" destOrd="0" parTransId="{DB5730E1-D86A-4097-824A-6AB0AF0E4B5A}" sibTransId="{9A99D6DF-BE68-44A1-974D-38DBF2BABB45}"/>
    <dgm:cxn modelId="{AAD98781-E393-4E92-B402-A65F4FEF9B2C}" type="presParOf" srcId="{245E51DB-AF87-4A08-A0C3-DD64D49C9B36}" destId="{4D3E8724-AEC5-4D33-A422-4FA3CA28DC93}" srcOrd="0" destOrd="0" presId="urn:microsoft.com/office/officeart/2005/8/layout/vList2"/>
    <dgm:cxn modelId="{DE9D65D1-40C4-4445-8C18-C2DA4ECB258F}" type="presParOf" srcId="{245E51DB-AF87-4A08-A0C3-DD64D49C9B36}" destId="{D9D74064-DC11-441E-A8DC-3EDAE3BF04A1}" srcOrd="1" destOrd="0" presId="urn:microsoft.com/office/officeart/2005/8/layout/vList2"/>
    <dgm:cxn modelId="{436E6544-B9E6-46D5-BCEF-1BE56DCB93A6}" type="presParOf" srcId="{245E51DB-AF87-4A08-A0C3-DD64D49C9B36}" destId="{84ECB57E-B057-4F80-8F5C-C8D481396D43}" srcOrd="2" destOrd="0" presId="urn:microsoft.com/office/officeart/2005/8/layout/vList2"/>
    <dgm:cxn modelId="{949F9A5D-68D3-4C35-81D4-004CD2473211}" type="presParOf" srcId="{245E51DB-AF87-4A08-A0C3-DD64D49C9B36}" destId="{8044FEAF-83DA-4DC6-864F-ADCB09B02A03}" srcOrd="3" destOrd="0" presId="urn:microsoft.com/office/officeart/2005/8/layout/vList2"/>
    <dgm:cxn modelId="{81627D5F-4DBE-4B16-A066-E377E9C88E85}" type="presParOf" srcId="{245E51DB-AF87-4A08-A0C3-DD64D49C9B36}" destId="{DA773BCF-14F0-44D0-A0E1-F41847A9DAA5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9CC2F5B-1239-4986-9B6B-A4525C596F37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C362B539-2BD1-4DFE-8D1C-31090B33AB98}">
      <dgm:prSet/>
      <dgm:spPr/>
      <dgm:t>
        <a:bodyPr/>
        <a:lstStyle/>
        <a:p>
          <a:r>
            <a:rPr lang="hr-HR" b="0" dirty="0"/>
            <a:t>Nezadovoljstvo</a:t>
          </a:r>
          <a:r>
            <a:rPr lang="hr-HR" b="1" dirty="0"/>
            <a:t> </a:t>
          </a:r>
          <a:r>
            <a:rPr lang="hr-HR" dirty="0"/>
            <a:t>Khuen-</a:t>
          </a:r>
          <a:r>
            <a:rPr lang="hr-HR" dirty="0" err="1"/>
            <a:t>Héderváryjevim</a:t>
          </a:r>
          <a:r>
            <a:rPr lang="hr-HR" dirty="0"/>
            <a:t> banovanjem buknulo u </a:t>
          </a:r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proljeće 1903. godine</a:t>
          </a:r>
          <a:r>
            <a:rPr lang="hr-H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 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6377750-8912-4C9D-A804-F5F4A3FF2897}" type="parTrans" cxnId="{FFF2CC54-FC33-49FE-A65F-CD5C5933AF82}">
      <dgm:prSet/>
      <dgm:spPr/>
      <dgm:t>
        <a:bodyPr/>
        <a:lstStyle/>
        <a:p>
          <a:endParaRPr lang="en-US"/>
        </a:p>
      </dgm:t>
    </dgm:pt>
    <dgm:pt modelId="{43E6B848-C91B-470F-BC35-1572468D0C8E}" type="sibTrans" cxnId="{FFF2CC54-FC33-49FE-A65F-CD5C5933AF82}">
      <dgm:prSet/>
      <dgm:spPr/>
      <dgm:t>
        <a:bodyPr/>
        <a:lstStyle/>
        <a:p>
          <a:endParaRPr lang="en-US"/>
        </a:p>
      </dgm:t>
    </dgm:pt>
    <dgm:pt modelId="{80BEF9A2-C191-47D1-878F-53630AD0FF13}">
      <dgm:prSet/>
      <dgm:spPr/>
      <dgm:t>
        <a:bodyPr/>
        <a:lstStyle/>
        <a:p>
          <a:r>
            <a:rPr lang="hr-HR" dirty="0"/>
            <a:t>Povod prosvjedima u Zagrebu </a:t>
          </a:r>
          <a:r>
            <a:rPr lang="hr-HR" dirty="0" smtClean="0"/>
            <a:t>– </a:t>
          </a:r>
          <a:r>
            <a:rPr lang="hr-H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mađarski </a:t>
          </a:r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natpis na novoj zgradi željezničke uprave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D5A632F-5DE2-461F-9045-4D7BF41C2E25}" type="parTrans" cxnId="{3DCD8209-FBF3-4E5A-952A-300C766BE52F}">
      <dgm:prSet/>
      <dgm:spPr/>
      <dgm:t>
        <a:bodyPr/>
        <a:lstStyle/>
        <a:p>
          <a:endParaRPr lang="en-US"/>
        </a:p>
      </dgm:t>
    </dgm:pt>
    <dgm:pt modelId="{307CC3F4-DE3B-434A-8585-E493F0F22D37}" type="sibTrans" cxnId="{3DCD8209-FBF3-4E5A-952A-300C766BE52F}">
      <dgm:prSet/>
      <dgm:spPr/>
      <dgm:t>
        <a:bodyPr/>
        <a:lstStyle/>
        <a:p>
          <a:endParaRPr lang="en-US"/>
        </a:p>
      </dgm:t>
    </dgm:pt>
    <dgm:pt modelId="{DE88E9BC-5126-40A9-A2B8-962D8EB5F929}">
      <dgm:prSet/>
      <dgm:spPr/>
      <dgm:t>
        <a:bodyPr/>
        <a:lstStyle/>
        <a:p>
          <a:r>
            <a:rPr lang="hr-HR" dirty="0"/>
            <a:t>U lipnju 1903. godine vladar povukao Khuen-Héderváryja s banskog položaja – postao ugarski premijer</a:t>
          </a:r>
          <a:endParaRPr lang="en-US" dirty="0"/>
        </a:p>
      </dgm:t>
    </dgm:pt>
    <dgm:pt modelId="{F0BFB3A7-DAF5-4156-8EEA-9EB267D123A5}" type="parTrans" cxnId="{B63A3B1A-076A-46AF-9075-DEE1A4447A68}">
      <dgm:prSet/>
      <dgm:spPr/>
      <dgm:t>
        <a:bodyPr/>
        <a:lstStyle/>
        <a:p>
          <a:endParaRPr lang="en-US"/>
        </a:p>
      </dgm:t>
    </dgm:pt>
    <dgm:pt modelId="{C6234BAC-0D9A-4BAF-B179-616645DC53B2}" type="sibTrans" cxnId="{B63A3B1A-076A-46AF-9075-DEE1A4447A68}">
      <dgm:prSet/>
      <dgm:spPr/>
      <dgm:t>
        <a:bodyPr/>
        <a:lstStyle/>
        <a:p>
          <a:endParaRPr lang="en-US"/>
        </a:p>
      </dgm:t>
    </dgm:pt>
    <dgm:pt modelId="{29FA0F55-F8DD-4DCA-8BAE-FE1FE4FB8828}" type="pres">
      <dgm:prSet presAssocID="{99CC2F5B-1239-4986-9B6B-A4525C596F3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D7AC32F5-D63A-45D7-B7A8-4B146C12A276}" type="pres">
      <dgm:prSet presAssocID="{C362B539-2BD1-4DFE-8D1C-31090B33AB98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711C3917-9789-486F-B0A5-CDBF712A3E84}" type="pres">
      <dgm:prSet presAssocID="{43E6B848-C91B-470F-BC35-1572468D0C8E}" presName="spacer" presStyleCnt="0"/>
      <dgm:spPr/>
    </dgm:pt>
    <dgm:pt modelId="{04406BBC-5FFB-4CBE-8BCB-EE3B269F3801}" type="pres">
      <dgm:prSet presAssocID="{80BEF9A2-C191-47D1-878F-53630AD0FF13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8A4181D6-89D4-448A-AC06-E33CE814E5BB}" type="pres">
      <dgm:prSet presAssocID="{307CC3F4-DE3B-434A-8585-E493F0F22D37}" presName="spacer" presStyleCnt="0"/>
      <dgm:spPr/>
    </dgm:pt>
    <dgm:pt modelId="{F11D2618-19E8-4D90-9C4C-1C8AF05485DD}" type="pres">
      <dgm:prSet presAssocID="{DE88E9BC-5126-40A9-A2B8-962D8EB5F929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B63A3B1A-076A-46AF-9075-DEE1A4447A68}" srcId="{99CC2F5B-1239-4986-9B6B-A4525C596F37}" destId="{DE88E9BC-5126-40A9-A2B8-962D8EB5F929}" srcOrd="2" destOrd="0" parTransId="{F0BFB3A7-DAF5-4156-8EEA-9EB267D123A5}" sibTransId="{C6234BAC-0D9A-4BAF-B179-616645DC53B2}"/>
    <dgm:cxn modelId="{3DCD8209-FBF3-4E5A-952A-300C766BE52F}" srcId="{99CC2F5B-1239-4986-9B6B-A4525C596F37}" destId="{80BEF9A2-C191-47D1-878F-53630AD0FF13}" srcOrd="1" destOrd="0" parTransId="{5D5A632F-5DE2-461F-9045-4D7BF41C2E25}" sibTransId="{307CC3F4-DE3B-434A-8585-E493F0F22D37}"/>
    <dgm:cxn modelId="{9C94BDC4-5D18-4BB1-BF0A-4073104A3DD7}" type="presOf" srcId="{80BEF9A2-C191-47D1-878F-53630AD0FF13}" destId="{04406BBC-5FFB-4CBE-8BCB-EE3B269F3801}" srcOrd="0" destOrd="0" presId="urn:microsoft.com/office/officeart/2005/8/layout/vList2"/>
    <dgm:cxn modelId="{FFF2CC54-FC33-49FE-A65F-CD5C5933AF82}" srcId="{99CC2F5B-1239-4986-9B6B-A4525C596F37}" destId="{C362B539-2BD1-4DFE-8D1C-31090B33AB98}" srcOrd="0" destOrd="0" parTransId="{06377750-8912-4C9D-A804-F5F4A3FF2897}" sibTransId="{43E6B848-C91B-470F-BC35-1572468D0C8E}"/>
    <dgm:cxn modelId="{889E9188-FC6A-44A6-8FD1-5F0703D5E301}" type="presOf" srcId="{C362B539-2BD1-4DFE-8D1C-31090B33AB98}" destId="{D7AC32F5-D63A-45D7-B7A8-4B146C12A276}" srcOrd="0" destOrd="0" presId="urn:microsoft.com/office/officeart/2005/8/layout/vList2"/>
    <dgm:cxn modelId="{E32E2B1E-D04C-4D1E-B884-0DF6B96A11CF}" type="presOf" srcId="{DE88E9BC-5126-40A9-A2B8-962D8EB5F929}" destId="{F11D2618-19E8-4D90-9C4C-1C8AF05485DD}" srcOrd="0" destOrd="0" presId="urn:microsoft.com/office/officeart/2005/8/layout/vList2"/>
    <dgm:cxn modelId="{BA2877EB-CC88-4C9B-B961-1432948F73C9}" type="presOf" srcId="{99CC2F5B-1239-4986-9B6B-A4525C596F37}" destId="{29FA0F55-F8DD-4DCA-8BAE-FE1FE4FB8828}" srcOrd="0" destOrd="0" presId="urn:microsoft.com/office/officeart/2005/8/layout/vList2"/>
    <dgm:cxn modelId="{685B6E48-D1E0-40AC-94EB-F3A2BD9E79BE}" type="presParOf" srcId="{29FA0F55-F8DD-4DCA-8BAE-FE1FE4FB8828}" destId="{D7AC32F5-D63A-45D7-B7A8-4B146C12A276}" srcOrd="0" destOrd="0" presId="urn:microsoft.com/office/officeart/2005/8/layout/vList2"/>
    <dgm:cxn modelId="{15A6D274-6FE9-4499-828C-0BF44068D6F3}" type="presParOf" srcId="{29FA0F55-F8DD-4DCA-8BAE-FE1FE4FB8828}" destId="{711C3917-9789-486F-B0A5-CDBF712A3E84}" srcOrd="1" destOrd="0" presId="urn:microsoft.com/office/officeart/2005/8/layout/vList2"/>
    <dgm:cxn modelId="{7CE068D4-1E82-4AC9-8FA0-D293F26E948A}" type="presParOf" srcId="{29FA0F55-F8DD-4DCA-8BAE-FE1FE4FB8828}" destId="{04406BBC-5FFB-4CBE-8BCB-EE3B269F3801}" srcOrd="2" destOrd="0" presId="urn:microsoft.com/office/officeart/2005/8/layout/vList2"/>
    <dgm:cxn modelId="{13FC6FE5-B046-4AE8-99FF-F8602BAF486C}" type="presParOf" srcId="{29FA0F55-F8DD-4DCA-8BAE-FE1FE4FB8828}" destId="{8A4181D6-89D4-448A-AC06-E33CE814E5BB}" srcOrd="3" destOrd="0" presId="urn:microsoft.com/office/officeart/2005/8/layout/vList2"/>
    <dgm:cxn modelId="{F4488D67-E0AB-4AA5-8FF3-5B0DD8EA99D5}" type="presParOf" srcId="{29FA0F55-F8DD-4DCA-8BAE-FE1FE4FB8828}" destId="{F11D2618-19E8-4D90-9C4C-1C8AF05485DD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9CC2F5B-1239-4986-9B6B-A4525C596F37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C362B539-2BD1-4DFE-8D1C-31090B33AB98}">
      <dgm:prSet/>
      <dgm:spPr/>
      <dgm:t>
        <a:bodyPr/>
        <a:lstStyle/>
        <a:p>
          <a:pPr algn="just"/>
          <a:r>
            <a:rPr lang="hr-HR" dirty="0"/>
            <a:t>Do početka XX. stoljeća hrvatsko seljaštvo vrlo malo sudjelovalo u političkom životu – neobrazovanost, vrlo malo seljaka imalo je pravo glasa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6377750-8912-4C9D-A804-F5F4A3FF2897}" type="parTrans" cxnId="{FFF2CC54-FC33-49FE-A65F-CD5C5933AF82}">
      <dgm:prSet/>
      <dgm:spPr/>
      <dgm:t>
        <a:bodyPr/>
        <a:lstStyle/>
        <a:p>
          <a:endParaRPr lang="en-US"/>
        </a:p>
      </dgm:t>
    </dgm:pt>
    <dgm:pt modelId="{43E6B848-C91B-470F-BC35-1572468D0C8E}" type="sibTrans" cxnId="{FFF2CC54-FC33-49FE-A65F-CD5C5933AF82}">
      <dgm:prSet/>
      <dgm:spPr/>
      <dgm:t>
        <a:bodyPr/>
        <a:lstStyle/>
        <a:p>
          <a:endParaRPr lang="en-US"/>
        </a:p>
      </dgm:t>
    </dgm:pt>
    <dgm:pt modelId="{80BEF9A2-C191-47D1-878F-53630AD0FF13}">
      <dgm:prSet/>
      <dgm:spPr/>
      <dgm:t>
        <a:bodyPr/>
        <a:lstStyle/>
        <a:p>
          <a:pPr algn="just"/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1904. godine braća Antun i Stjepan Radić osnovali su Pučku seljačku stranku (HPSS)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D5A632F-5DE2-461F-9045-4D7BF41C2E25}" type="parTrans" cxnId="{3DCD8209-FBF3-4E5A-952A-300C766BE52F}">
      <dgm:prSet/>
      <dgm:spPr/>
      <dgm:t>
        <a:bodyPr/>
        <a:lstStyle/>
        <a:p>
          <a:endParaRPr lang="en-US"/>
        </a:p>
      </dgm:t>
    </dgm:pt>
    <dgm:pt modelId="{307CC3F4-DE3B-434A-8585-E493F0F22D37}" type="sibTrans" cxnId="{3DCD8209-FBF3-4E5A-952A-300C766BE52F}">
      <dgm:prSet/>
      <dgm:spPr/>
      <dgm:t>
        <a:bodyPr/>
        <a:lstStyle/>
        <a:p>
          <a:endParaRPr lang="en-US"/>
        </a:p>
      </dgm:t>
    </dgm:pt>
    <dgm:pt modelId="{DE88E9BC-5126-40A9-A2B8-962D8EB5F929}">
      <dgm:prSet/>
      <dgm:spPr/>
      <dgm:t>
        <a:bodyPr/>
        <a:lstStyle/>
        <a:p>
          <a:pPr algn="just"/>
          <a:r>
            <a:rPr lang="hr-HR" dirty="0"/>
            <a:t>Ciljevi stranke – borba za opće pravo glasa, opismenjavanje i obrazovanje seljaštva</a:t>
          </a:r>
          <a:endParaRPr lang="en-US" dirty="0"/>
        </a:p>
      </dgm:t>
    </dgm:pt>
    <dgm:pt modelId="{F0BFB3A7-DAF5-4156-8EEA-9EB267D123A5}" type="parTrans" cxnId="{B63A3B1A-076A-46AF-9075-DEE1A4447A68}">
      <dgm:prSet/>
      <dgm:spPr/>
      <dgm:t>
        <a:bodyPr/>
        <a:lstStyle/>
        <a:p>
          <a:endParaRPr lang="en-US"/>
        </a:p>
      </dgm:t>
    </dgm:pt>
    <dgm:pt modelId="{C6234BAC-0D9A-4BAF-B179-616645DC53B2}" type="sibTrans" cxnId="{B63A3B1A-076A-46AF-9075-DEE1A4447A68}">
      <dgm:prSet/>
      <dgm:spPr/>
      <dgm:t>
        <a:bodyPr/>
        <a:lstStyle/>
        <a:p>
          <a:endParaRPr lang="en-US"/>
        </a:p>
      </dgm:t>
    </dgm:pt>
    <dgm:pt modelId="{29FA0F55-F8DD-4DCA-8BAE-FE1FE4FB8828}" type="pres">
      <dgm:prSet presAssocID="{99CC2F5B-1239-4986-9B6B-A4525C596F3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D7AC32F5-D63A-45D7-B7A8-4B146C12A276}" type="pres">
      <dgm:prSet presAssocID="{C362B539-2BD1-4DFE-8D1C-31090B33AB98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711C3917-9789-486F-B0A5-CDBF712A3E84}" type="pres">
      <dgm:prSet presAssocID="{43E6B848-C91B-470F-BC35-1572468D0C8E}" presName="spacer" presStyleCnt="0"/>
      <dgm:spPr/>
    </dgm:pt>
    <dgm:pt modelId="{04406BBC-5FFB-4CBE-8BCB-EE3B269F3801}" type="pres">
      <dgm:prSet presAssocID="{80BEF9A2-C191-47D1-878F-53630AD0FF13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8A4181D6-89D4-448A-AC06-E33CE814E5BB}" type="pres">
      <dgm:prSet presAssocID="{307CC3F4-DE3B-434A-8585-E493F0F22D37}" presName="spacer" presStyleCnt="0"/>
      <dgm:spPr/>
    </dgm:pt>
    <dgm:pt modelId="{F11D2618-19E8-4D90-9C4C-1C8AF05485DD}" type="pres">
      <dgm:prSet presAssocID="{DE88E9BC-5126-40A9-A2B8-962D8EB5F929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B63A3B1A-076A-46AF-9075-DEE1A4447A68}" srcId="{99CC2F5B-1239-4986-9B6B-A4525C596F37}" destId="{DE88E9BC-5126-40A9-A2B8-962D8EB5F929}" srcOrd="2" destOrd="0" parTransId="{F0BFB3A7-DAF5-4156-8EEA-9EB267D123A5}" sibTransId="{C6234BAC-0D9A-4BAF-B179-616645DC53B2}"/>
    <dgm:cxn modelId="{3DCD8209-FBF3-4E5A-952A-300C766BE52F}" srcId="{99CC2F5B-1239-4986-9B6B-A4525C596F37}" destId="{80BEF9A2-C191-47D1-878F-53630AD0FF13}" srcOrd="1" destOrd="0" parTransId="{5D5A632F-5DE2-461F-9045-4D7BF41C2E25}" sibTransId="{307CC3F4-DE3B-434A-8585-E493F0F22D37}"/>
    <dgm:cxn modelId="{9C94BDC4-5D18-4BB1-BF0A-4073104A3DD7}" type="presOf" srcId="{80BEF9A2-C191-47D1-878F-53630AD0FF13}" destId="{04406BBC-5FFB-4CBE-8BCB-EE3B269F3801}" srcOrd="0" destOrd="0" presId="urn:microsoft.com/office/officeart/2005/8/layout/vList2"/>
    <dgm:cxn modelId="{FFF2CC54-FC33-49FE-A65F-CD5C5933AF82}" srcId="{99CC2F5B-1239-4986-9B6B-A4525C596F37}" destId="{C362B539-2BD1-4DFE-8D1C-31090B33AB98}" srcOrd="0" destOrd="0" parTransId="{06377750-8912-4C9D-A804-F5F4A3FF2897}" sibTransId="{43E6B848-C91B-470F-BC35-1572468D0C8E}"/>
    <dgm:cxn modelId="{889E9188-FC6A-44A6-8FD1-5F0703D5E301}" type="presOf" srcId="{C362B539-2BD1-4DFE-8D1C-31090B33AB98}" destId="{D7AC32F5-D63A-45D7-B7A8-4B146C12A276}" srcOrd="0" destOrd="0" presId="urn:microsoft.com/office/officeart/2005/8/layout/vList2"/>
    <dgm:cxn modelId="{E32E2B1E-D04C-4D1E-B884-0DF6B96A11CF}" type="presOf" srcId="{DE88E9BC-5126-40A9-A2B8-962D8EB5F929}" destId="{F11D2618-19E8-4D90-9C4C-1C8AF05485DD}" srcOrd="0" destOrd="0" presId="urn:microsoft.com/office/officeart/2005/8/layout/vList2"/>
    <dgm:cxn modelId="{BA2877EB-CC88-4C9B-B961-1432948F73C9}" type="presOf" srcId="{99CC2F5B-1239-4986-9B6B-A4525C596F37}" destId="{29FA0F55-F8DD-4DCA-8BAE-FE1FE4FB8828}" srcOrd="0" destOrd="0" presId="urn:microsoft.com/office/officeart/2005/8/layout/vList2"/>
    <dgm:cxn modelId="{685B6E48-D1E0-40AC-94EB-F3A2BD9E79BE}" type="presParOf" srcId="{29FA0F55-F8DD-4DCA-8BAE-FE1FE4FB8828}" destId="{D7AC32F5-D63A-45D7-B7A8-4B146C12A276}" srcOrd="0" destOrd="0" presId="urn:microsoft.com/office/officeart/2005/8/layout/vList2"/>
    <dgm:cxn modelId="{15A6D274-6FE9-4499-828C-0BF44068D6F3}" type="presParOf" srcId="{29FA0F55-F8DD-4DCA-8BAE-FE1FE4FB8828}" destId="{711C3917-9789-486F-B0A5-CDBF712A3E84}" srcOrd="1" destOrd="0" presId="urn:microsoft.com/office/officeart/2005/8/layout/vList2"/>
    <dgm:cxn modelId="{7CE068D4-1E82-4AC9-8FA0-D293F26E948A}" type="presParOf" srcId="{29FA0F55-F8DD-4DCA-8BAE-FE1FE4FB8828}" destId="{04406BBC-5FFB-4CBE-8BCB-EE3B269F3801}" srcOrd="2" destOrd="0" presId="urn:microsoft.com/office/officeart/2005/8/layout/vList2"/>
    <dgm:cxn modelId="{13FC6FE5-B046-4AE8-99FF-F8602BAF486C}" type="presParOf" srcId="{29FA0F55-F8DD-4DCA-8BAE-FE1FE4FB8828}" destId="{8A4181D6-89D4-448A-AC06-E33CE814E5BB}" srcOrd="3" destOrd="0" presId="urn:microsoft.com/office/officeart/2005/8/layout/vList2"/>
    <dgm:cxn modelId="{F4488D67-E0AB-4AA5-8FF3-5B0DD8EA99D5}" type="presParOf" srcId="{29FA0F55-F8DD-4DCA-8BAE-FE1FE4FB8828}" destId="{F11D2618-19E8-4D90-9C4C-1C8AF05485DD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4D1A200-4622-4D21-AF0B-F8B454283AE4}">
      <dsp:nvSpPr>
        <dsp:cNvPr id="0" name=""/>
        <dsp:cNvSpPr/>
      </dsp:nvSpPr>
      <dsp:spPr>
        <a:xfrm>
          <a:off x="0" y="48334"/>
          <a:ext cx="6690063" cy="1421550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700" kern="1200"/>
            <a:t>Mađarski grof i političar</a:t>
          </a:r>
          <a:endParaRPr lang="en-US" sz="2700" kern="1200"/>
        </a:p>
      </dsp:txBody>
      <dsp:txXfrm>
        <a:off x="0" y="48334"/>
        <a:ext cx="6690063" cy="1421550"/>
      </dsp:txXfrm>
    </dsp:sp>
    <dsp:sp modelId="{CFCAF6AA-D5E7-42DB-824D-D3090AF60B91}">
      <dsp:nvSpPr>
        <dsp:cNvPr id="0" name=""/>
        <dsp:cNvSpPr/>
      </dsp:nvSpPr>
      <dsp:spPr>
        <a:xfrm>
          <a:off x="0" y="1547644"/>
          <a:ext cx="6690063" cy="1421550"/>
        </a:xfrm>
        <a:prstGeom prst="roundRect">
          <a:avLst/>
        </a:prstGeom>
        <a:solidFill>
          <a:schemeClr val="accent1">
            <a:shade val="80000"/>
            <a:hueOff val="174641"/>
            <a:satOff val="-3128"/>
            <a:lumOff val="132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1883. godine postao hrvatski ban</a:t>
          </a:r>
          <a:endParaRPr lang="en-US" sz="27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547644"/>
        <a:ext cx="6690063" cy="1421550"/>
      </dsp:txXfrm>
    </dsp:sp>
    <dsp:sp modelId="{DD883D68-B5AC-44C7-80B2-57A927A2BC27}">
      <dsp:nvSpPr>
        <dsp:cNvPr id="0" name=""/>
        <dsp:cNvSpPr/>
      </dsp:nvSpPr>
      <dsp:spPr>
        <a:xfrm>
          <a:off x="0" y="3046954"/>
          <a:ext cx="6690063" cy="1421550"/>
        </a:xfrm>
        <a:prstGeom prst="round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just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700" kern="1200" dirty="0"/>
            <a:t>Pritiscima i podmićivanjem osigurao potporu većine zastupnika u Hrvatskome saboru</a:t>
          </a:r>
          <a:endParaRPr lang="en-US" sz="2700" kern="1200" dirty="0"/>
        </a:p>
      </dsp:txBody>
      <dsp:txXfrm>
        <a:off x="0" y="3046954"/>
        <a:ext cx="6690063" cy="142155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4D1A200-4622-4D21-AF0B-F8B454283AE4}">
      <dsp:nvSpPr>
        <dsp:cNvPr id="0" name=""/>
        <dsp:cNvSpPr/>
      </dsp:nvSpPr>
      <dsp:spPr>
        <a:xfrm>
          <a:off x="0" y="9004"/>
          <a:ext cx="10615936" cy="1428570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just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700" kern="1200" dirty="0"/>
            <a:t>Khuen-Héderváry neke od Mažuranićevih zakona promijenio ili stavio izvan snage</a:t>
          </a:r>
          <a:endParaRPr lang="en-US" sz="3700" kern="1200" dirty="0"/>
        </a:p>
      </dsp:txBody>
      <dsp:txXfrm>
        <a:off x="0" y="9004"/>
        <a:ext cx="10615936" cy="1428570"/>
      </dsp:txXfrm>
    </dsp:sp>
    <dsp:sp modelId="{CFCAF6AA-D5E7-42DB-824D-D3090AF60B91}">
      <dsp:nvSpPr>
        <dsp:cNvPr id="0" name=""/>
        <dsp:cNvSpPr/>
      </dsp:nvSpPr>
      <dsp:spPr>
        <a:xfrm>
          <a:off x="0" y="1544134"/>
          <a:ext cx="10615936" cy="1428570"/>
        </a:xfrm>
        <a:prstGeom prst="roundRect">
          <a:avLst/>
        </a:prstGeom>
        <a:solidFill>
          <a:schemeClr val="accent1">
            <a:shade val="80000"/>
            <a:hueOff val="174641"/>
            <a:satOff val="-3128"/>
            <a:lumOff val="132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just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700" kern="1200" dirty="0"/>
            <a:t>P</a:t>
          </a:r>
          <a:r>
            <a:rPr lang="es-ES" sz="3700" kern="1200" dirty="0"/>
            <a:t>rovedene reforme u </a:t>
          </a:r>
          <a:r>
            <a:rPr lang="es-ES" sz="3700" kern="1200" dirty="0" err="1"/>
            <a:t>zakonodavstvu</a:t>
          </a:r>
          <a:r>
            <a:rPr lang="es-ES" sz="3700" kern="1200" dirty="0"/>
            <a:t> </a:t>
          </a:r>
          <a:r>
            <a:rPr lang="hr-HR" sz="3700" kern="1200" dirty="0" smtClean="0"/>
            <a:t>– </a:t>
          </a:r>
          <a:r>
            <a:rPr lang="es-ES" sz="37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nadzor</a:t>
          </a:r>
          <a:r>
            <a:rPr lang="es-ES" sz="37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3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(cenzur</a:t>
          </a:r>
          <a:r>
            <a:rPr lang="hr-HR" sz="3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s-ES" sz="3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 tiska</a:t>
          </a:r>
          <a:endParaRPr lang="en-US" sz="37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544134"/>
        <a:ext cx="10615936" cy="1428570"/>
      </dsp:txXfrm>
    </dsp:sp>
    <dsp:sp modelId="{DD883D68-B5AC-44C7-80B2-57A927A2BC27}">
      <dsp:nvSpPr>
        <dsp:cNvPr id="0" name=""/>
        <dsp:cNvSpPr/>
      </dsp:nvSpPr>
      <dsp:spPr>
        <a:xfrm>
          <a:off x="0" y="3079264"/>
          <a:ext cx="10615936" cy="1428570"/>
        </a:xfrm>
        <a:prstGeom prst="round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Uvođenje mađarskog jezika </a:t>
          </a:r>
          <a:r>
            <a:rPr lang="hr-HR" sz="3700" kern="1200" dirty="0"/>
            <a:t>u neke gimnazije</a:t>
          </a:r>
          <a:endParaRPr lang="en-US" sz="3700" kern="1200" dirty="0"/>
        </a:p>
      </dsp:txBody>
      <dsp:txXfrm>
        <a:off x="0" y="3079264"/>
        <a:ext cx="10615936" cy="1428570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4D1A200-4622-4D21-AF0B-F8B454283AE4}">
      <dsp:nvSpPr>
        <dsp:cNvPr id="0" name=""/>
        <dsp:cNvSpPr/>
      </dsp:nvSpPr>
      <dsp:spPr>
        <a:xfrm>
          <a:off x="0" y="12371"/>
          <a:ext cx="7021094" cy="2226107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300" kern="1200" dirty="0"/>
            <a:t>Za banovanja Khuen-Héderváryja postignuti važni rezultati na području kulture</a:t>
          </a:r>
          <a:endParaRPr lang="en-US" sz="3300" kern="1200" dirty="0"/>
        </a:p>
      </dsp:txBody>
      <dsp:txXfrm>
        <a:off x="0" y="12371"/>
        <a:ext cx="7021094" cy="2226107"/>
      </dsp:txXfrm>
    </dsp:sp>
    <dsp:sp modelId="{CFCAF6AA-D5E7-42DB-824D-D3090AF60B91}">
      <dsp:nvSpPr>
        <dsp:cNvPr id="0" name=""/>
        <dsp:cNvSpPr/>
      </dsp:nvSpPr>
      <dsp:spPr>
        <a:xfrm>
          <a:off x="0" y="2333519"/>
          <a:ext cx="7021094" cy="2226107"/>
        </a:xfrm>
        <a:prstGeom prst="round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300" kern="1200" dirty="0"/>
            <a:t>Jednu od ključnih uloga imao </a:t>
          </a:r>
          <a:r>
            <a:rPr lang="hr-HR" sz="33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Isidor </a:t>
          </a:r>
          <a:r>
            <a:rPr lang="hr-HR" sz="33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Kršnjavi</a:t>
          </a:r>
          <a:r>
            <a:rPr lang="hr-HR" sz="33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hr-HR" sz="3300" b="1" kern="1200" dirty="0" smtClean="0"/>
            <a:t>– </a:t>
          </a:r>
          <a:r>
            <a:rPr lang="hr-HR" sz="3300" kern="1200" dirty="0" smtClean="0"/>
            <a:t>predstojnik </a:t>
          </a:r>
          <a:r>
            <a:rPr lang="hr-HR" sz="3300" kern="1200" dirty="0"/>
            <a:t>Odjela za bogoštovlje i nastavu u Hrvatskoj vladi</a:t>
          </a:r>
          <a:endParaRPr lang="en-US" sz="33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333519"/>
        <a:ext cx="7021094" cy="2226107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D3E8724-AEC5-4D33-A422-4FA3CA28DC93}">
      <dsp:nvSpPr>
        <dsp:cNvPr id="0" name=""/>
        <dsp:cNvSpPr/>
      </dsp:nvSpPr>
      <dsp:spPr>
        <a:xfrm>
          <a:off x="0" y="169433"/>
          <a:ext cx="10515600" cy="1274130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300" kern="1200" dirty="0"/>
            <a:t>Zaslugom </a:t>
          </a:r>
          <a:r>
            <a:rPr lang="hr-HR" sz="3300" b="0" i="0" kern="1200" dirty="0"/>
            <a:t>Isidora Kršnjavoga, k</a:t>
          </a:r>
          <a:r>
            <a:rPr lang="hr-HR" sz="3300" kern="1200" dirty="0"/>
            <a:t>rajem XIX. stoljeća u Zagrebu izgrađene mnogobrojne javne zgrade</a:t>
          </a:r>
          <a:endParaRPr lang="en-US" sz="3300" kern="1200" dirty="0"/>
        </a:p>
      </dsp:txBody>
      <dsp:txXfrm>
        <a:off x="0" y="169433"/>
        <a:ext cx="10515600" cy="1274130"/>
      </dsp:txXfrm>
    </dsp:sp>
    <dsp:sp modelId="{84ECB57E-B057-4F80-8F5C-C8D481396D43}">
      <dsp:nvSpPr>
        <dsp:cNvPr id="0" name=""/>
        <dsp:cNvSpPr/>
      </dsp:nvSpPr>
      <dsp:spPr>
        <a:xfrm>
          <a:off x="0" y="1538604"/>
          <a:ext cx="10515600" cy="1274130"/>
        </a:xfrm>
        <a:prstGeom prst="roundRect">
          <a:avLst/>
        </a:prstGeom>
        <a:solidFill>
          <a:schemeClr val="accent1">
            <a:shade val="80000"/>
            <a:hueOff val="174641"/>
            <a:satOff val="-3128"/>
            <a:lumOff val="132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300" kern="1200"/>
            <a:t>Osuvremenjivanje školstva</a:t>
          </a:r>
          <a:endParaRPr lang="en-US" sz="3300" kern="1200"/>
        </a:p>
      </dsp:txBody>
      <dsp:txXfrm>
        <a:off x="0" y="1538604"/>
        <a:ext cx="10515600" cy="1274130"/>
      </dsp:txXfrm>
    </dsp:sp>
    <dsp:sp modelId="{DA773BCF-14F0-44D0-A0E1-F41847A9DAA5}">
      <dsp:nvSpPr>
        <dsp:cNvPr id="0" name=""/>
        <dsp:cNvSpPr/>
      </dsp:nvSpPr>
      <dsp:spPr>
        <a:xfrm>
          <a:off x="0" y="2907774"/>
          <a:ext cx="10515600" cy="1274130"/>
        </a:xfrm>
        <a:prstGeom prst="round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just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300" kern="1200" dirty="0"/>
            <a:t>Učitelj Vinko Bek osnovao </a:t>
          </a:r>
          <a:r>
            <a:rPr lang="hr-HR" sz="33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Zemaljski zavod za odgoj slijepe djece</a:t>
          </a:r>
          <a:r>
            <a:rPr lang="hr-HR" sz="3300" kern="1200" dirty="0"/>
            <a:t>, sagrađen i </a:t>
          </a:r>
          <a:r>
            <a:rPr lang="hr-HR" sz="33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Hrvatski učiteljski dom</a:t>
          </a:r>
          <a:endParaRPr lang="en-US" sz="33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907774"/>
        <a:ext cx="10515600" cy="1274130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7AC32F5-D63A-45D7-B7A8-4B146C12A276}">
      <dsp:nvSpPr>
        <dsp:cNvPr id="0" name=""/>
        <dsp:cNvSpPr/>
      </dsp:nvSpPr>
      <dsp:spPr>
        <a:xfrm>
          <a:off x="0" y="291024"/>
          <a:ext cx="10515600" cy="1196909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100" b="0" kern="1200" dirty="0"/>
            <a:t>Nezadovoljstvo</a:t>
          </a:r>
          <a:r>
            <a:rPr lang="hr-HR" sz="3100" b="1" kern="1200" dirty="0"/>
            <a:t> </a:t>
          </a:r>
          <a:r>
            <a:rPr lang="hr-HR" sz="3100" kern="1200" dirty="0"/>
            <a:t>Khuen-</a:t>
          </a:r>
          <a:r>
            <a:rPr lang="hr-HR" sz="3100" kern="1200" dirty="0" err="1"/>
            <a:t>Héderváryjevim</a:t>
          </a:r>
          <a:r>
            <a:rPr lang="hr-HR" sz="3100" kern="1200" dirty="0"/>
            <a:t> banovanjem buknulo u </a:t>
          </a:r>
          <a:r>
            <a:rPr lang="hr-HR" sz="3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proljeće 1903. godine</a:t>
          </a:r>
          <a:r>
            <a:rPr lang="hr-HR" sz="31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 </a:t>
          </a:r>
          <a:endParaRPr lang="en-US" sz="31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91024"/>
        <a:ext cx="10515600" cy="1196909"/>
      </dsp:txXfrm>
    </dsp:sp>
    <dsp:sp modelId="{04406BBC-5FFB-4CBE-8BCB-EE3B269F3801}">
      <dsp:nvSpPr>
        <dsp:cNvPr id="0" name=""/>
        <dsp:cNvSpPr/>
      </dsp:nvSpPr>
      <dsp:spPr>
        <a:xfrm>
          <a:off x="0" y="1577214"/>
          <a:ext cx="10515600" cy="1196909"/>
        </a:xfrm>
        <a:prstGeom prst="roundRect">
          <a:avLst/>
        </a:prstGeom>
        <a:solidFill>
          <a:schemeClr val="accent1">
            <a:shade val="80000"/>
            <a:hueOff val="174641"/>
            <a:satOff val="-3128"/>
            <a:lumOff val="132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100" kern="1200" dirty="0"/>
            <a:t>Povod prosvjedima u Zagrebu </a:t>
          </a:r>
          <a:r>
            <a:rPr lang="hr-HR" sz="3100" kern="1200" dirty="0" smtClean="0"/>
            <a:t>– </a:t>
          </a:r>
          <a:r>
            <a:rPr lang="hr-HR" sz="31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mađarski </a:t>
          </a:r>
          <a:r>
            <a:rPr lang="hr-HR" sz="31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natpis na novoj zgradi željezničke uprave</a:t>
          </a:r>
          <a:endParaRPr lang="en-US" sz="31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577214"/>
        <a:ext cx="10515600" cy="1196909"/>
      </dsp:txXfrm>
    </dsp:sp>
    <dsp:sp modelId="{F11D2618-19E8-4D90-9C4C-1C8AF05485DD}">
      <dsp:nvSpPr>
        <dsp:cNvPr id="0" name=""/>
        <dsp:cNvSpPr/>
      </dsp:nvSpPr>
      <dsp:spPr>
        <a:xfrm>
          <a:off x="0" y="2863404"/>
          <a:ext cx="10515600" cy="1196909"/>
        </a:xfrm>
        <a:prstGeom prst="round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100" kern="1200" dirty="0"/>
            <a:t>U lipnju 1903. godine vladar povukao Khuen-Héderváryja s banskog položaja – postao ugarski premijer</a:t>
          </a:r>
          <a:endParaRPr lang="en-US" sz="3100" kern="1200" dirty="0"/>
        </a:p>
      </dsp:txBody>
      <dsp:txXfrm>
        <a:off x="0" y="2863404"/>
        <a:ext cx="10515600" cy="1196909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7AC32F5-D63A-45D7-B7A8-4B146C12A276}">
      <dsp:nvSpPr>
        <dsp:cNvPr id="0" name=""/>
        <dsp:cNvSpPr/>
      </dsp:nvSpPr>
      <dsp:spPr>
        <a:xfrm>
          <a:off x="0" y="300049"/>
          <a:ext cx="7562850" cy="1263599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400" kern="1200" dirty="0"/>
            <a:t>Do početka XX. stoljeća hrvatsko seljaštvo vrlo malo sudjelovalo u političkom životu – neobrazovanost, vrlo malo seljaka imalo je pravo glasa</a:t>
          </a:r>
          <a:endParaRPr lang="en-U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300049"/>
        <a:ext cx="7562850" cy="1263599"/>
      </dsp:txXfrm>
    </dsp:sp>
    <dsp:sp modelId="{04406BBC-5FFB-4CBE-8BCB-EE3B269F3801}">
      <dsp:nvSpPr>
        <dsp:cNvPr id="0" name=""/>
        <dsp:cNvSpPr/>
      </dsp:nvSpPr>
      <dsp:spPr>
        <a:xfrm>
          <a:off x="0" y="1632769"/>
          <a:ext cx="7562850" cy="1263599"/>
        </a:xfrm>
        <a:prstGeom prst="roundRect">
          <a:avLst/>
        </a:prstGeom>
        <a:solidFill>
          <a:schemeClr val="accent1">
            <a:shade val="80000"/>
            <a:hueOff val="174641"/>
            <a:satOff val="-3128"/>
            <a:lumOff val="132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1904. godine braća Antun i Stjepan Radić osnovali su Pučku seljačku stranku (HPSS)</a:t>
          </a:r>
          <a:endParaRPr lang="en-US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632769"/>
        <a:ext cx="7562850" cy="1263599"/>
      </dsp:txXfrm>
    </dsp:sp>
    <dsp:sp modelId="{F11D2618-19E8-4D90-9C4C-1C8AF05485DD}">
      <dsp:nvSpPr>
        <dsp:cNvPr id="0" name=""/>
        <dsp:cNvSpPr/>
      </dsp:nvSpPr>
      <dsp:spPr>
        <a:xfrm>
          <a:off x="0" y="2965489"/>
          <a:ext cx="7562850" cy="1263599"/>
        </a:xfrm>
        <a:prstGeom prst="roundRect">
          <a:avLst/>
        </a:prstGeom>
        <a:solidFill>
          <a:schemeClr val="accent1">
            <a:shade val="80000"/>
            <a:hueOff val="349283"/>
            <a:satOff val="-6256"/>
            <a:lumOff val="265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400" kern="1200" dirty="0"/>
            <a:t>Ciljevi stranke – borba za opće pravo glasa, opismenjavanje i obrazovanje seljaštva</a:t>
          </a:r>
          <a:endParaRPr lang="en-US" sz="2400" kern="1200" dirty="0"/>
        </a:p>
      </dsp:txBody>
      <dsp:txXfrm>
        <a:off x="0" y="2965489"/>
        <a:ext cx="7562850" cy="12635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0DA83AB8-0EA1-43A5-AD81-86A08AE4E5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xmlns="" id="{0741A438-CB65-4261-A5FF-FC52C404D1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072BA78A-F8DB-44E9-8B2E-7C00DFDFA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87EE5-63E0-4608-94A6-29298CBCACCD}" type="datetimeFigureOut">
              <a:rPr lang="hr-HR" smtClean="0"/>
              <a:pPr/>
              <a:t>28.7.2020.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F749E029-1182-496A-A33F-C5983130C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6934D2C5-BFD2-44CA-A50C-6E400E281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684C2-E835-485D-8B8D-E083A3F7F8C0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204884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B3B6788B-6BF7-46CF-8386-99451F9C4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xmlns="" id="{0F796E3E-3E91-4B83-A8A8-E73F401BAC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ECDC414E-CF5F-4FD9-A3BA-0D8B15C88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87EE5-63E0-4608-94A6-29298CBCACCD}" type="datetimeFigureOut">
              <a:rPr lang="hr-HR" smtClean="0"/>
              <a:pPr/>
              <a:t>28.7.2020.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90FCEE68-B406-44BC-B0D1-626F40CCF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0EBA3E14-CE54-4E92-BE74-823506ADA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684C2-E835-485D-8B8D-E083A3F7F8C0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753789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xmlns="" id="{276B1953-C367-45B0-89A6-FA5ACDA7A7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xmlns="" id="{0ADC8206-5FBD-4BBE-9FAE-956F96D13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48518375-7761-4186-B68F-4F5B253D0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87EE5-63E0-4608-94A6-29298CBCACCD}" type="datetimeFigureOut">
              <a:rPr lang="hr-HR" smtClean="0"/>
              <a:pPr/>
              <a:t>28.7.2020.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9B83B655-53A5-40F0-A398-D9737CD45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679547DF-0F91-4066-B449-93A139102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684C2-E835-485D-8B8D-E083A3F7F8C0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861009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12F9E87F-7BFF-4847-812B-0F5721A7C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81AD893E-029D-4ADC-8F07-1FD99E687C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D72920FE-8B7F-4E88-B9CA-AC22BAB0F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87EE5-63E0-4608-94A6-29298CBCACCD}" type="datetimeFigureOut">
              <a:rPr lang="hr-HR" smtClean="0"/>
              <a:pPr/>
              <a:t>28.7.2020.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BB825D64-A771-4F53-9C8B-06771F908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CB57273E-1FD9-4A69-9141-989A51A84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684C2-E835-485D-8B8D-E083A3F7F8C0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91531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15990F8F-9024-4387-90CC-C806357EE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xmlns="" id="{53D92173-4237-48C9-84FB-88102A852B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32675D1E-7427-4B64-B389-269CA8473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87EE5-63E0-4608-94A6-29298CBCACCD}" type="datetimeFigureOut">
              <a:rPr lang="hr-HR" smtClean="0"/>
              <a:pPr/>
              <a:t>28.7.2020.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55D0C3A5-0CDB-4A60-8368-CC95FC39C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092AAB43-1DEA-4F6D-9159-324F553BB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684C2-E835-485D-8B8D-E083A3F7F8C0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466282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FA1DF164-8832-4F47-8841-F61C6A453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F2828DD3-AB96-4BDC-AEEE-8521EE12A9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xmlns="" id="{87AC303C-9016-45C3-8455-725C1F6019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xmlns="" id="{D6462896-8FD8-4BBC-AE02-8DA499ECC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87EE5-63E0-4608-94A6-29298CBCACCD}" type="datetimeFigureOut">
              <a:rPr lang="hr-HR" smtClean="0"/>
              <a:pPr/>
              <a:t>28.7.2020.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xmlns="" id="{00BE05E3-249C-4C56-B73F-225F2B406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xmlns="" id="{F43CB10E-77D1-4114-9EE8-DD5B4007C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684C2-E835-485D-8B8D-E083A3F7F8C0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38311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1873675A-628B-4D36-BE95-220B502FC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xmlns="" id="{F8DB46EF-FE8A-40E8-B6E3-991FD7009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xmlns="" id="{89A11FEB-3712-4D78-992D-46F2EAD971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xmlns="" id="{CA785EBA-F0F9-4EB2-BB0C-9F10A1D46B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xmlns="" id="{ABBD42E9-118E-4429-A6FB-C13A17750C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xmlns="" id="{C01BB19D-AB1C-437D-B119-83F02177B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87EE5-63E0-4608-94A6-29298CBCACCD}" type="datetimeFigureOut">
              <a:rPr lang="hr-HR" smtClean="0"/>
              <a:pPr/>
              <a:t>28.7.2020.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xmlns="" id="{5EFBF904-DAF2-4161-A802-B1C752289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xmlns="" id="{548A553B-476E-439B-A236-FE03627DD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684C2-E835-485D-8B8D-E083A3F7F8C0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473556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5C5D3B83-B3DD-46E1-B682-E87638FC8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xmlns="" id="{BA4CD9A9-687B-44B1-A798-FC2DD34D4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87EE5-63E0-4608-94A6-29298CBCACCD}" type="datetimeFigureOut">
              <a:rPr lang="hr-HR" smtClean="0"/>
              <a:pPr/>
              <a:t>28.7.2020.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xmlns="" id="{40CE8C4A-3EB7-4829-8860-5186E1D61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xmlns="" id="{E4B66D93-3221-448B-9C9F-E5DC2BDBA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684C2-E835-485D-8B8D-E083A3F7F8C0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419541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xmlns="" id="{4F5070BA-CB80-4B45-B010-005917CE6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87EE5-63E0-4608-94A6-29298CBCACCD}" type="datetimeFigureOut">
              <a:rPr lang="hr-HR" smtClean="0"/>
              <a:pPr/>
              <a:t>28.7.2020.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xmlns="" id="{C96392AD-E8E4-4079-9FA3-311B532CA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xmlns="" id="{9A27A11E-F57A-4946-90A3-5D52CF2EC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684C2-E835-485D-8B8D-E083A3F7F8C0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271904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45BC578A-6974-4DDE-BBE5-8AA485076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C4C6EABF-2029-466D-B023-58AED3B4FE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xmlns="" id="{7B720D17-3375-4155-A04D-B834546A91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xmlns="" id="{B484834E-5B7B-47CE-8BBC-6F4A094E6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87EE5-63E0-4608-94A6-29298CBCACCD}" type="datetimeFigureOut">
              <a:rPr lang="hr-HR" smtClean="0"/>
              <a:pPr/>
              <a:t>28.7.2020.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xmlns="" id="{4C5B0158-6A8B-4364-BAEA-90718ED93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xmlns="" id="{CBA5CD94-0D06-4EC2-9B79-BBCC96843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684C2-E835-485D-8B8D-E083A3F7F8C0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624676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D86436AC-5B44-4DA3-A55C-E0CE1B16C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xmlns="" id="{A3C60ECD-A72B-42C9-81EF-7FF44AAA0C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xmlns="" id="{2C61E27B-B97F-4D47-9E72-1DCA1B2344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xmlns="" id="{A01FBB99-F1A1-4782-8516-5B5336813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87EE5-63E0-4608-94A6-29298CBCACCD}" type="datetimeFigureOut">
              <a:rPr lang="hr-HR" smtClean="0"/>
              <a:pPr/>
              <a:t>28.7.2020.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xmlns="" id="{CB819154-7E82-4B0B-A6A3-80D9182B6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xmlns="" id="{DC2E7232-2F37-4407-A53D-E25CC1BAF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684C2-E835-485D-8B8D-E083A3F7F8C0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456654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xmlns="" id="{3A1975CA-8550-4068-AA92-EEF53F2B1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xmlns="" id="{FA07DF04-86AE-4333-BBB2-3C59AEE5E2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5490E1C2-99B6-4AA2-875F-B716AC5A1B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087EE5-63E0-4608-94A6-29298CBCACCD}" type="datetimeFigureOut">
              <a:rPr lang="hr-HR" smtClean="0"/>
              <a:pPr/>
              <a:t>28.7.2020.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3BA7AD75-46A2-4339-BB05-38BEE478EE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B593AD05-4837-4774-9E87-4972BD7B3F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1684C2-E835-485D-8B8D-E083A3F7F8C0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340916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2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2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8.jpeg"/><Relationship Id="rId7" Type="http://schemas.microsoft.com/office/2007/relationships/media" Target="../media/media2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2.mp4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2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2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hyperlink" Target="https://wordwall.net/resource/3499853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jpeg"/><Relationship Id="rId7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3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 descr="Slika na kojoj se prikazuje bejzbol, odjeća, osoba, fotografija&#10;&#10;Opis je automatski generiran">
            <a:extLst>
              <a:ext uri="{FF2B5EF4-FFF2-40B4-BE49-F238E27FC236}">
                <a16:creationId xmlns:a16="http://schemas.microsoft.com/office/drawing/2014/main" xmlns="" id="{A638CD66-5471-4883-8A0A-9D13385665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342" y="2057400"/>
            <a:ext cx="2087880" cy="4572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22D0AE2-137C-404C-A4A9-515913B9C5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E1AA7F6F-40BB-4E0D-B829-7C08B8E627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2068496"/>
            <a:ext cx="7772400" cy="1000343"/>
          </a:xfr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hr-HR" sz="3200" b="1" dirty="0">
                <a:solidFill>
                  <a:schemeClr val="tx1"/>
                </a:solidFill>
              </a:rPr>
              <a:t>Hrvatska na prijelazu iz XIX. u XX. stoljeće</a:t>
            </a:r>
            <a:endParaRPr lang="hr-HR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8429F9CF-418B-410F-A9C3-2CAE9F982F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xmlns="" id="{B0B64876-F9E2-494B-A435-6D5D2CFBB651}"/>
              </a:ext>
            </a:extLst>
          </p:cNvPr>
          <p:cNvSpPr txBox="1">
            <a:spLocks/>
          </p:cNvSpPr>
          <p:nvPr/>
        </p:nvSpPr>
        <p:spPr>
          <a:xfrm>
            <a:off x="2785863" y="3645024"/>
            <a:ext cx="6400800" cy="1314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sz="2800" dirty="0">
                <a:latin typeface="Arial" panose="020B0604020202020204" pitchFamily="34" charset="0"/>
                <a:cs typeface="Arial" panose="020B0604020202020204" pitchFamily="34" charset="0"/>
              </a:rPr>
              <a:t>Nastavna tema: </a:t>
            </a:r>
            <a:r>
              <a:rPr lang="hr-HR" sz="2800" dirty="0"/>
              <a:t>Hrvatska na prijelazu iz XIX. u XX. stoljeće</a:t>
            </a:r>
            <a:endParaRPr lang="hr-HR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CB72717E-AC86-4186-BBF6-861EE0D87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870" y="373363"/>
            <a:ext cx="10810103" cy="1325563"/>
          </a:xfrm>
        </p:spPr>
        <p:txBody>
          <a:bodyPr/>
          <a:lstStyle/>
          <a:p>
            <a:r>
              <a:rPr lang="hr-HR" b="1" dirty="0"/>
              <a:t>Obilježja banovanja Khuen-Héderváryja</a:t>
            </a:r>
          </a:p>
        </p:txBody>
      </p:sp>
      <p:graphicFrame>
        <p:nvGraphicFramePr>
          <p:cNvPr id="7" name="Rezervirano mjesto sadržaja 2">
            <a:extLst>
              <a:ext uri="{FF2B5EF4-FFF2-40B4-BE49-F238E27FC236}">
                <a16:creationId xmlns:a16="http://schemas.microsoft.com/office/drawing/2014/main" xmlns="" id="{60D620FB-5ED0-468C-9676-180CCD6129A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929525436"/>
              </p:ext>
            </p:extLst>
          </p:nvPr>
        </p:nvGraphicFramePr>
        <p:xfrm>
          <a:off x="332206" y="1571626"/>
          <a:ext cx="7021094" cy="4571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3ADA0B62-FD62-4BFA-8BB3-EDD5C89EA0E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BBF917C7-881C-4896-BF3B-51A35D407A8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6D10244A-8509-4790-9522-46D2F7974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79431" y="1600200"/>
            <a:ext cx="3306132" cy="47815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962800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6C4028FD-8BAA-4A19-BFDE-594D991B75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aslov 1">
            <a:extLst>
              <a:ext uri="{FF2B5EF4-FFF2-40B4-BE49-F238E27FC236}">
                <a16:creationId xmlns:a16="http://schemas.microsoft.com/office/drawing/2014/main" xmlns="" id="{E880B6BD-8865-49AA-9362-906D60F4C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 fontScale="90000"/>
          </a:bodyPr>
          <a:lstStyle/>
          <a:p>
            <a:r>
              <a:rPr lang="hr-HR" b="1" dirty="0"/>
              <a:t>Obilježja banovanja Khuen-Héderváryja</a:t>
            </a:r>
          </a:p>
        </p:txBody>
      </p:sp>
      <p:graphicFrame>
        <p:nvGraphicFramePr>
          <p:cNvPr id="6" name="Rezervirano mjesto sadržaja 2">
            <a:extLst>
              <a:ext uri="{FF2B5EF4-FFF2-40B4-BE49-F238E27FC236}">
                <a16:creationId xmlns:a16="http://schemas.microsoft.com/office/drawing/2014/main" xmlns="" id="{8E06B10D-22A6-45AD-9A8D-0C73DBA3AFD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54862586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39AF8F1B-C962-425D-9A9C-08DC42C483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6AC5A288-D5B0-43F6-AE1E-FC8C9D35239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70723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 descr="Slika na kojoj se prikazuje odjeća, haljina, držanje, staro&#10;&#10;Opis je automatski generiran">
            <a:extLst>
              <a:ext uri="{FF2B5EF4-FFF2-40B4-BE49-F238E27FC236}">
                <a16:creationId xmlns:a16="http://schemas.microsoft.com/office/drawing/2014/main" xmlns="" id="{4E6F41A2-B0C4-4917-A560-7D00AC02D1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48513" y="3979099"/>
            <a:ext cx="1343487" cy="2878901"/>
          </a:xfrm>
          <a:prstGeom prst="rect">
            <a:avLst/>
          </a:prstGeom>
        </p:spPr>
      </p:pic>
      <p:sp>
        <p:nvSpPr>
          <p:cNvPr id="5" name="Oblačić za govor: ovalni 4">
            <a:extLst>
              <a:ext uri="{FF2B5EF4-FFF2-40B4-BE49-F238E27FC236}">
                <a16:creationId xmlns:a16="http://schemas.microsoft.com/office/drawing/2014/main" xmlns="" id="{D2E15B12-406E-41EA-A355-2C61854C79E4}"/>
              </a:ext>
            </a:extLst>
          </p:cNvPr>
          <p:cNvSpPr/>
          <p:nvPr/>
        </p:nvSpPr>
        <p:spPr>
          <a:xfrm>
            <a:off x="9401452" y="1020933"/>
            <a:ext cx="2790548" cy="2505628"/>
          </a:xfrm>
          <a:prstGeom prst="wedgeEllipseCallout">
            <a:avLst>
              <a:gd name="adj1" fmla="val 16460"/>
              <a:gd name="adj2" fmla="val 82626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000" b="1" dirty="0"/>
              <a:t>Pogledaj video o otvorenju Hrvatskog narodnog kazališta u Zagrebu.</a:t>
            </a:r>
            <a:endParaRPr lang="hr-HR" sz="2800" b="1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297C739A-BC52-4DC8-9DA5-B475767110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12518BB0-F42F-41E7-BB09-1B57EDC18E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  <p:pic>
        <p:nvPicPr>
          <p:cNvPr id="3" name="Otvaranje nove kazališne zgrade u Zagrebu - HNK">
            <a:hlinkClick r:id="" action="ppaction://media"/>
            <a:extLst>
              <a:ext uri="{FF2B5EF4-FFF2-40B4-BE49-F238E27FC236}">
                <a16:creationId xmlns:a16="http://schemas.microsoft.com/office/drawing/2014/main" xmlns="" id="{DE9AB63D-247D-405A-8A30-F9137E6576B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0" y="-1"/>
            <a:ext cx="9390603" cy="577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9024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342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6C4028FD-8BAA-4A19-BFDE-594D991B75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xmlns="" id="{76BB707E-3938-43F8-8925-D50EDB640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 fontScale="90000"/>
          </a:bodyPr>
          <a:lstStyle/>
          <a:p>
            <a:r>
              <a:rPr lang="hr-HR" sz="5200" b="1" dirty="0"/>
              <a:t>Odlazak bana </a:t>
            </a:r>
            <a:r>
              <a:rPr lang="hr-HR" sz="5200" b="1" dirty="0" err="1"/>
              <a:t>Khuen</a:t>
            </a:r>
            <a:r>
              <a:rPr lang="hr-HR" sz="5200" b="1" dirty="0"/>
              <a:t>-</a:t>
            </a:r>
            <a:r>
              <a:rPr lang="hr-HR" sz="5200" b="1" dirty="0" err="1"/>
              <a:t>Héderváryja</a:t>
            </a:r>
            <a:endParaRPr lang="hr-HR" sz="5200" b="1" dirty="0"/>
          </a:p>
        </p:txBody>
      </p:sp>
      <p:graphicFrame>
        <p:nvGraphicFramePr>
          <p:cNvPr id="7" name="Rezervirano mjesto sadržaja 4">
            <a:extLst>
              <a:ext uri="{FF2B5EF4-FFF2-40B4-BE49-F238E27FC236}">
                <a16:creationId xmlns:a16="http://schemas.microsoft.com/office/drawing/2014/main" xmlns="" id="{7E225916-8CBF-4FF5-B965-11D7E568A44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71358363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60E1C24C-7A7F-4FEB-B028-9A437150D3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AEF43AD3-BBE0-4F69-8F74-39F67138CBA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715542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a 3">
            <a:extLst>
              <a:ext uri="{FF2B5EF4-FFF2-40B4-BE49-F238E27FC236}">
                <a16:creationId xmlns:a16="http://schemas.microsoft.com/office/drawing/2014/main" xmlns="" id="{2CADCA6D-3CBA-4CA5-987E-A60F27E00AC3}"/>
              </a:ext>
            </a:extLst>
          </p:cNvPr>
          <p:cNvGrpSpPr/>
          <p:nvPr/>
        </p:nvGrpSpPr>
        <p:grpSpPr>
          <a:xfrm>
            <a:off x="193979" y="190403"/>
            <a:ext cx="8254696" cy="5924744"/>
            <a:chOff x="12273" y="14871"/>
            <a:chExt cx="8908442" cy="5924744"/>
          </a:xfrm>
        </p:grpSpPr>
        <p:sp>
          <p:nvSpPr>
            <p:cNvPr id="5" name="Pravokutnik: zaobljeni kutovi 4">
              <a:extLst>
                <a:ext uri="{FF2B5EF4-FFF2-40B4-BE49-F238E27FC236}">
                  <a16:creationId xmlns:a16="http://schemas.microsoft.com/office/drawing/2014/main" xmlns="" id="{BACEAFE7-4868-4E1E-A291-A7CD106DBF50}"/>
                </a:ext>
              </a:extLst>
            </p:cNvPr>
            <p:cNvSpPr/>
            <p:nvPr/>
          </p:nvSpPr>
          <p:spPr>
            <a:xfrm>
              <a:off x="12273" y="14871"/>
              <a:ext cx="8908442" cy="5924744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8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Pravokutnik: zaobljeni kutovi 4">
              <a:extLst>
                <a:ext uri="{FF2B5EF4-FFF2-40B4-BE49-F238E27FC236}">
                  <a16:creationId xmlns:a16="http://schemas.microsoft.com/office/drawing/2014/main" xmlns="" id="{FE47BE35-4CD8-41CF-9975-B494ACE8385E}"/>
                </a:ext>
              </a:extLst>
            </p:cNvPr>
            <p:cNvSpPr txBox="1"/>
            <p:nvPr/>
          </p:nvSpPr>
          <p:spPr>
            <a:xfrm>
              <a:off x="301496" y="419271"/>
              <a:ext cx="8315730" cy="523112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r>
                <a:rPr lang="hr-HR" sz="2000" u="sng" dirty="0"/>
                <a:t>Stvaranje Hrvatske pučke seljačke stranke</a:t>
              </a:r>
              <a:endParaRPr lang="hr-HR" sz="2000" dirty="0"/>
            </a:p>
            <a:p>
              <a:r>
                <a:rPr lang="hr-HR" sz="2000" dirty="0"/>
                <a:t> </a:t>
              </a:r>
            </a:p>
            <a:p>
              <a:pPr lvl="0"/>
              <a:r>
                <a:rPr lang="hr-HR" sz="2000" dirty="0"/>
                <a:t>- seljaštvo je uglavnom neaktivno u političkom životu</a:t>
              </a:r>
            </a:p>
            <a:p>
              <a:pPr lvl="0"/>
              <a:r>
                <a:rPr lang="hr-HR" sz="2000" dirty="0"/>
                <a:t>- razlozi: 1. _________________________________________</a:t>
              </a:r>
            </a:p>
            <a:p>
              <a:r>
                <a:rPr lang="hr-HR" sz="2000" dirty="0"/>
                <a:t>              2. _________________________________________</a:t>
              </a:r>
            </a:p>
            <a:p>
              <a:pPr lvl="0"/>
              <a:r>
                <a:rPr lang="hr-HR" sz="2000" dirty="0"/>
                <a:t>- braća ______________ i __________________ Radić osnivaju stranku _____________ godine pod nazivom Hrvatska ________________ _________________ stranka</a:t>
              </a:r>
            </a:p>
            <a:p>
              <a:pPr lvl="0"/>
              <a:r>
                <a:rPr lang="hr-HR" sz="2000" dirty="0"/>
                <a:t>- izdavali novine za seljaštvo ________</a:t>
              </a:r>
            </a:p>
            <a:p>
              <a:pPr lvl="0"/>
              <a:r>
                <a:rPr lang="hr-HR" sz="2000" dirty="0"/>
                <a:t>- glavni cilj stranke bio je ____________________________________________________</a:t>
              </a:r>
            </a:p>
            <a:p>
              <a:pPr lvl="0"/>
              <a:r>
                <a:rPr lang="hr-HR" sz="2000" dirty="0"/>
                <a:t>- drugi cilj bio je ____________________________________________________</a:t>
              </a:r>
            </a:p>
          </p:txBody>
        </p:sp>
      </p:grpSp>
      <p:pic>
        <p:nvPicPr>
          <p:cNvPr id="7" name="Slika 6" descr="Slika na kojoj se prikazuje odjeća, haljina, držanje, staro&#10;&#10;Opis je automatski generiran">
            <a:extLst>
              <a:ext uri="{FF2B5EF4-FFF2-40B4-BE49-F238E27FC236}">
                <a16:creationId xmlns:a16="http://schemas.microsoft.com/office/drawing/2014/main" xmlns="" id="{F94AAF96-1875-4DC2-A5F3-71A9B5153C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21168" y="3488924"/>
            <a:ext cx="1478113" cy="3167385"/>
          </a:xfrm>
          <a:prstGeom prst="rect">
            <a:avLst/>
          </a:prstGeom>
        </p:spPr>
      </p:pic>
      <p:sp>
        <p:nvSpPr>
          <p:cNvPr id="8" name="Oblačić za govor: ovalni 7">
            <a:extLst>
              <a:ext uri="{FF2B5EF4-FFF2-40B4-BE49-F238E27FC236}">
                <a16:creationId xmlns:a16="http://schemas.microsoft.com/office/drawing/2014/main" xmlns="" id="{98EB4CB7-839A-4FEF-B36B-1ABC50E0CE78}"/>
              </a:ext>
            </a:extLst>
          </p:cNvPr>
          <p:cNvSpPr/>
          <p:nvPr/>
        </p:nvSpPr>
        <p:spPr>
          <a:xfrm>
            <a:off x="8478176" y="914401"/>
            <a:ext cx="3630966" cy="2538922"/>
          </a:xfrm>
          <a:prstGeom prst="wedgeEllipseCallout">
            <a:avLst>
              <a:gd name="adj1" fmla="val 19840"/>
              <a:gd name="adj2" fmla="val 69910"/>
            </a:avLst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000" b="1" dirty="0"/>
              <a:t>Pročitaj tekst o osnivanju Hrvatske pučke seljačke stranke u U/str. 144, a zatim nadopuni rečenice. </a:t>
            </a:r>
          </a:p>
        </p:txBody>
      </p:sp>
    </p:spTree>
    <p:extLst>
      <p:ext uri="{BB962C8B-B14F-4D97-AF65-F5344CB8AC3E}">
        <p14:creationId xmlns:p14="http://schemas.microsoft.com/office/powerpoint/2010/main" xmlns="" val="531781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6C4028FD-8BAA-4A19-BFDE-594D991B75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xmlns="" id="{76BB707E-3938-43F8-8925-D50EDB640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962" y="614660"/>
            <a:ext cx="10515600" cy="1133693"/>
          </a:xfrm>
        </p:spPr>
        <p:txBody>
          <a:bodyPr>
            <a:normAutofit fontScale="90000"/>
          </a:bodyPr>
          <a:lstStyle/>
          <a:p>
            <a:pPr algn="ctr"/>
            <a:r>
              <a:rPr lang="hr-HR" sz="5400" b="1" dirty="0"/>
              <a:t>Stvaranje Hrvatske pučke seljačke stranke</a:t>
            </a:r>
            <a:endParaRPr lang="hr-HR" sz="5200" b="1" dirty="0"/>
          </a:p>
        </p:txBody>
      </p:sp>
      <p:graphicFrame>
        <p:nvGraphicFramePr>
          <p:cNvPr id="7" name="Rezervirano mjesto sadržaja 4">
            <a:extLst>
              <a:ext uri="{FF2B5EF4-FFF2-40B4-BE49-F238E27FC236}">
                <a16:creationId xmlns:a16="http://schemas.microsoft.com/office/drawing/2014/main" xmlns="" id="{7E225916-8CBF-4FF5-B965-11D7E568A44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000290537"/>
              </p:ext>
            </p:extLst>
          </p:nvPr>
        </p:nvGraphicFramePr>
        <p:xfrm>
          <a:off x="352425" y="1724025"/>
          <a:ext cx="7562850" cy="45291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60E1C24C-7A7F-4FEB-B028-9A437150D3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AEF43AD3-BBE0-4F69-8F74-39F67138CBA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D1F7CA24-D942-4160-BE48-F9A2292C5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43924" y="2038349"/>
            <a:ext cx="3076575" cy="307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ravokutnik 9">
            <a:extLst>
              <a:ext uri="{FF2B5EF4-FFF2-40B4-BE49-F238E27FC236}">
                <a16:creationId xmlns:a16="http://schemas.microsoft.com/office/drawing/2014/main" xmlns="" id="{459BF2D8-2D48-4199-9971-D7519CDA6C6B}"/>
              </a:ext>
            </a:extLst>
          </p:cNvPr>
          <p:cNvSpPr/>
          <p:nvPr/>
        </p:nvSpPr>
        <p:spPr>
          <a:xfrm>
            <a:off x="8646851" y="5244760"/>
            <a:ext cx="2836785" cy="400110"/>
          </a:xfrm>
          <a:prstGeom prst="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hr-HR" sz="2000" dirty="0"/>
              <a:t>Grb HPSS-a</a:t>
            </a:r>
            <a:endParaRPr lang="hr-HR" sz="4800" dirty="0"/>
          </a:p>
        </p:txBody>
      </p:sp>
    </p:spTree>
    <p:extLst>
      <p:ext uri="{BB962C8B-B14F-4D97-AF65-F5344CB8AC3E}">
        <p14:creationId xmlns:p14="http://schemas.microsoft.com/office/powerpoint/2010/main" xmlns="" val="7725173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muškarac, osoba, kravata, odjeća&#10;&#10;Opis je automatski generiran">
            <a:extLst>
              <a:ext uri="{FF2B5EF4-FFF2-40B4-BE49-F238E27FC236}">
                <a16:creationId xmlns:a16="http://schemas.microsoft.com/office/drawing/2014/main" xmlns="" id="{45B909A1-2E21-4EF6-B214-8EADDD58E5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1975" y="304894"/>
            <a:ext cx="4248150" cy="61054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Pravokutnik 5">
            <a:extLst>
              <a:ext uri="{FF2B5EF4-FFF2-40B4-BE49-F238E27FC236}">
                <a16:creationId xmlns:a16="http://schemas.microsoft.com/office/drawing/2014/main" xmlns="" id="{25D0F9A8-E0F8-4E67-A8C7-13AEFF0C30B1}"/>
              </a:ext>
            </a:extLst>
          </p:cNvPr>
          <p:cNvSpPr/>
          <p:nvPr/>
        </p:nvSpPr>
        <p:spPr>
          <a:xfrm>
            <a:off x="5439140" y="1389725"/>
            <a:ext cx="4004943" cy="4216539"/>
          </a:xfrm>
          <a:prstGeom prst="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hr-HR" sz="2000" b="1" dirty="0"/>
              <a:t>Stjepan Radić (1871. – 1928.)</a:t>
            </a:r>
            <a:r>
              <a:rPr lang="hr-HR" sz="2000" dirty="0"/>
              <a:t>, znameniti hrvatski političar. Početci njegove političke djelatnosti vezani su za borbu protiv korištenja mađarskog jezika na željeznicama. Odbijao je željezničke karte tiskane mađarskim jezikom i tražio od željezničkog osoblja da s njim govori hrvatski. Pisao je mnogobrojne pritužbe tražeći poštovanje prava zajamčenog Nagodbom.</a:t>
            </a:r>
            <a:r>
              <a:rPr lang="hr-HR" sz="2800" dirty="0"/>
              <a:t> </a:t>
            </a:r>
            <a:endParaRPr lang="hr-HR" sz="4400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DBA4068D-D66E-4CEE-A9EB-08C201C346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83FC5E0C-D30C-4140-9F92-FE8B4FD26F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199361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D7C1CE50-5072-4BD5-A975-AAB2A3B0B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575768" cy="58959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avokutnik 4">
            <a:extLst>
              <a:ext uri="{FF2B5EF4-FFF2-40B4-BE49-F238E27FC236}">
                <a16:creationId xmlns:a16="http://schemas.microsoft.com/office/drawing/2014/main" xmlns="" id="{CB0CC412-1963-4162-A769-B986F6BA6167}"/>
              </a:ext>
            </a:extLst>
          </p:cNvPr>
          <p:cNvSpPr/>
          <p:nvPr/>
        </p:nvSpPr>
        <p:spPr>
          <a:xfrm>
            <a:off x="9906365" y="3380449"/>
            <a:ext cx="1790335" cy="2554545"/>
          </a:xfrm>
          <a:prstGeom prst="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hr-HR" sz="2000" b="1" i="1" dirty="0"/>
              <a:t>Dom</a:t>
            </a:r>
            <a:r>
              <a:rPr lang="hr-HR" sz="2000" dirty="0"/>
              <a:t>, novine za seljaštvo, počele su izlaziti nekoliko godina prije osnutka HPSS-a.</a:t>
            </a:r>
            <a:endParaRPr lang="hr-HR" sz="4800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FF77E377-7177-4F99-BE19-0C66606F9E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23C5D674-9D35-4289-8FB8-E8B38FCFA6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903815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xmlns="" id="{7E4D85C1-CE75-41C5-97D0-7390D390273E}"/>
              </a:ext>
            </a:extLst>
          </p:cNvPr>
          <p:cNvSpPr txBox="1">
            <a:spLocks/>
          </p:cNvSpPr>
          <p:nvPr/>
        </p:nvSpPr>
        <p:spPr>
          <a:xfrm>
            <a:off x="609600" y="274638"/>
            <a:ext cx="296612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Ponovimo!</a:t>
            </a: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25B1D0BC-7B4B-4837-9156-647922227E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xmlns="" id="{291D4E87-9D09-4819-AE5A-A83647CAC6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FDA7E7A7-D22F-4EE6-90A8-27642DF77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692275"/>
            <a:ext cx="3609975" cy="2336800"/>
          </a:xfrm>
        </p:spPr>
        <p:txBody>
          <a:bodyPr>
            <a:normAutofit/>
          </a:bodyPr>
          <a:lstStyle/>
          <a:p>
            <a:r>
              <a:rPr lang="hr-HR" sz="3400" dirty="0">
                <a:hlinkClick r:id="rId4"/>
              </a:rPr>
              <a:t>Hrvatska na prijelazu iz XIX. u XX. stoljeće</a:t>
            </a:r>
            <a:r>
              <a:rPr lang="hr-HR" sz="3400" dirty="0"/>
              <a:t> </a:t>
            </a:r>
            <a:r>
              <a:rPr lang="hr-HR" dirty="0"/>
              <a:t> </a:t>
            </a:r>
          </a:p>
        </p:txBody>
      </p:sp>
      <p:pic>
        <p:nvPicPr>
          <p:cNvPr id="6" name="Slika 5" descr="Slika na kojoj se prikazuje crtež&#10;&#10;Opis je automatski generiran">
            <a:extLst>
              <a:ext uri="{FF2B5EF4-FFF2-40B4-BE49-F238E27FC236}">
                <a16:creationId xmlns:a16="http://schemas.microsoft.com/office/drawing/2014/main" xmlns="" id="{F8D46A8B-459D-4F6C-A26B-8F9FE10890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9575" y="3524250"/>
            <a:ext cx="2948409" cy="2948409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F0C30F00-058E-4C04-8759-F23561AEBD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55674" y="1019175"/>
            <a:ext cx="8350602" cy="4837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0191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 descr="Slika na kojoj se prikazuje bejzbol, odjeća, osoba, fotografija&#10;&#10;Opis je automatski generiran">
            <a:extLst>
              <a:ext uri="{FF2B5EF4-FFF2-40B4-BE49-F238E27FC236}">
                <a16:creationId xmlns:a16="http://schemas.microsoft.com/office/drawing/2014/main" xmlns="" id="{493CB250-3EBE-4066-9794-EA14005CCE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181383"/>
            <a:ext cx="1222322" cy="2676617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042D564E-B289-471E-B173-117D118EE2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EB625C37-F1E3-46EC-8B9A-53A7F0FC88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  <p:sp>
        <p:nvSpPr>
          <p:cNvPr id="8" name="Oblačić za govor: ovalni 7">
            <a:extLst>
              <a:ext uri="{FF2B5EF4-FFF2-40B4-BE49-F238E27FC236}">
                <a16:creationId xmlns:a16="http://schemas.microsoft.com/office/drawing/2014/main" xmlns="" id="{FD12BF0D-3D46-4E51-8A64-82F23E977669}"/>
              </a:ext>
            </a:extLst>
          </p:cNvPr>
          <p:cNvSpPr/>
          <p:nvPr/>
        </p:nvSpPr>
        <p:spPr>
          <a:xfrm>
            <a:off x="605652" y="1553592"/>
            <a:ext cx="3815428" cy="3107184"/>
          </a:xfrm>
          <a:prstGeom prst="wedgeEllipseCallout">
            <a:avLst>
              <a:gd name="adj1" fmla="val -40669"/>
              <a:gd name="adj2" fmla="val 45377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b="1" dirty="0"/>
              <a:t>Kako se naziva i gdje se nalazi ova građevina? Zašto nam je ona važna? Jeste li ikad prisustvovali predstavi ili koncertu u toj zgradi?</a:t>
            </a:r>
            <a:endParaRPr lang="hr-HR" sz="2000" b="1" dirty="0"/>
          </a:p>
        </p:txBody>
      </p:sp>
      <p:sp>
        <p:nvSpPr>
          <p:cNvPr id="11" name="Naslov 1">
            <a:extLst>
              <a:ext uri="{FF2B5EF4-FFF2-40B4-BE49-F238E27FC236}">
                <a16:creationId xmlns:a16="http://schemas.microsoft.com/office/drawing/2014/main" xmlns="" id="{2E0E42A5-70C1-45BA-A5C4-E56AAE789721}"/>
              </a:ext>
            </a:extLst>
          </p:cNvPr>
          <p:cNvSpPr txBox="1">
            <a:spLocks/>
          </p:cNvSpPr>
          <p:nvPr/>
        </p:nvSpPr>
        <p:spPr>
          <a:xfrm>
            <a:off x="609600" y="274638"/>
            <a:ext cx="3326160" cy="1143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Prisjetimo se!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BB78651D-A41D-4F89-B555-D492A73CF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38329" y="756821"/>
            <a:ext cx="7116931" cy="53376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blačić za govor: ovalni 11">
            <a:extLst>
              <a:ext uri="{FF2B5EF4-FFF2-40B4-BE49-F238E27FC236}">
                <a16:creationId xmlns:a16="http://schemas.microsoft.com/office/drawing/2014/main" xmlns="" id="{0E13EA5E-C419-4DF0-9294-F6BB45569F96}"/>
              </a:ext>
            </a:extLst>
          </p:cNvPr>
          <p:cNvSpPr/>
          <p:nvPr/>
        </p:nvSpPr>
        <p:spPr>
          <a:xfrm>
            <a:off x="758052" y="1705992"/>
            <a:ext cx="3815428" cy="3107184"/>
          </a:xfrm>
          <a:prstGeom prst="wedgeEllipseCallout">
            <a:avLst>
              <a:gd name="adj1" fmla="val -40669"/>
              <a:gd name="adj2" fmla="val 45377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000" b="1" dirty="0"/>
              <a:t>Kada je potpisana Hrvatsko-ugarska nagodba? Prema njoj, o kojim poslovima određuje Hrvatska? </a:t>
            </a:r>
            <a:endParaRPr lang="hr-HR" sz="2400" b="1" dirty="0"/>
          </a:p>
        </p:txBody>
      </p:sp>
    </p:spTree>
    <p:extLst>
      <p:ext uri="{BB962C8B-B14F-4D97-AF65-F5344CB8AC3E}">
        <p14:creationId xmlns:p14="http://schemas.microsoft.com/office/powerpoint/2010/main" xmlns="" val="37793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 descr="Slika na kojoj se prikazuje odjeća, haljina, držanje, staro&#10;&#10;Opis je automatski generiran">
            <a:extLst>
              <a:ext uri="{FF2B5EF4-FFF2-40B4-BE49-F238E27FC236}">
                <a16:creationId xmlns:a16="http://schemas.microsoft.com/office/drawing/2014/main" xmlns="" id="{4E6F41A2-B0C4-4917-A560-7D00AC02D1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48513" y="3979099"/>
            <a:ext cx="1343487" cy="2878901"/>
          </a:xfrm>
          <a:prstGeom prst="rect">
            <a:avLst/>
          </a:prstGeom>
        </p:spPr>
      </p:pic>
      <p:sp>
        <p:nvSpPr>
          <p:cNvPr id="5" name="Oblačić za govor: ovalni 4">
            <a:extLst>
              <a:ext uri="{FF2B5EF4-FFF2-40B4-BE49-F238E27FC236}">
                <a16:creationId xmlns:a16="http://schemas.microsoft.com/office/drawing/2014/main" xmlns="" id="{D2E15B12-406E-41EA-A355-2C61854C79E4}"/>
              </a:ext>
            </a:extLst>
          </p:cNvPr>
          <p:cNvSpPr/>
          <p:nvPr/>
        </p:nvSpPr>
        <p:spPr>
          <a:xfrm>
            <a:off x="9401452" y="1020933"/>
            <a:ext cx="2790548" cy="2505628"/>
          </a:xfrm>
          <a:prstGeom prst="wedgeEllipseCallout">
            <a:avLst>
              <a:gd name="adj1" fmla="val 16460"/>
              <a:gd name="adj2" fmla="val 82626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000" b="1" dirty="0"/>
              <a:t>Pročitaj tekst ispod naslova u U/str. 141 te pogledaj video o nijemim grbovima.</a:t>
            </a:r>
            <a:endParaRPr lang="hr-HR" sz="2800" b="1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297C739A-BC52-4DC8-9DA5-B475767110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12518BB0-F42F-41E7-BB09-1B57EDC18E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  <p:pic>
        <p:nvPicPr>
          <p:cNvPr id="2" name="TV kalendar 07.08.2018. (Dvojezični grbovi u Hrvatskoj - mađarizacija - 1883.)_Trim">
            <a:hlinkClick r:id="" action="ppaction://media"/>
            <a:extLst>
              <a:ext uri="{FF2B5EF4-FFF2-40B4-BE49-F238E27FC236}">
                <a16:creationId xmlns:a16="http://schemas.microsoft.com/office/drawing/2014/main" xmlns="" id="{DA585875-D79C-4903-B552-406F5A16245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" y="2955"/>
            <a:ext cx="9300928" cy="5874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1473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22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 descr="Slika na kojoj se prikazuje odjeća, haljina, držanje, staro&#10;&#10;Opis je automatski generiran">
            <a:extLst>
              <a:ext uri="{FF2B5EF4-FFF2-40B4-BE49-F238E27FC236}">
                <a16:creationId xmlns:a16="http://schemas.microsoft.com/office/drawing/2014/main" xmlns="" id="{6FFCFE35-5ABF-4B6E-86BB-E8BC01944F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48513" y="3979099"/>
            <a:ext cx="1343487" cy="2878901"/>
          </a:xfrm>
          <a:prstGeom prst="rect">
            <a:avLst/>
          </a:prstGeom>
        </p:spPr>
      </p:pic>
      <p:sp>
        <p:nvSpPr>
          <p:cNvPr id="5" name="Oblačić za govor: ovalni 4">
            <a:extLst>
              <a:ext uri="{FF2B5EF4-FFF2-40B4-BE49-F238E27FC236}">
                <a16:creationId xmlns:a16="http://schemas.microsoft.com/office/drawing/2014/main" xmlns="" id="{D2E15B12-406E-41EA-A355-2C61854C79E4}"/>
              </a:ext>
            </a:extLst>
          </p:cNvPr>
          <p:cNvSpPr/>
          <p:nvPr/>
        </p:nvSpPr>
        <p:spPr>
          <a:xfrm>
            <a:off x="8469297" y="914401"/>
            <a:ext cx="3542190" cy="2993900"/>
          </a:xfrm>
          <a:prstGeom prst="wedgeEllipseCallout">
            <a:avLst>
              <a:gd name="adj1" fmla="val 26230"/>
              <a:gd name="adj2" fmla="val 65549"/>
            </a:avLst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000" b="1" dirty="0"/>
              <a:t>Pročitaj tekst u U/str. 141 o obilježjima banovanja Khuen-</a:t>
            </a:r>
            <a:r>
              <a:rPr lang="hr-HR" sz="2000" b="1" dirty="0" err="1"/>
              <a:t>Hédervárya</a:t>
            </a:r>
            <a:r>
              <a:rPr lang="hr-HR" sz="2000" b="1" dirty="0"/>
              <a:t>, a zatim ispuni usporednu tablicu</a:t>
            </a:r>
            <a:r>
              <a:rPr lang="hr-HR" sz="2000" dirty="0"/>
              <a:t>.</a:t>
            </a:r>
            <a:r>
              <a:rPr lang="hr-HR" sz="2000" b="1" dirty="0"/>
              <a:t> </a:t>
            </a:r>
            <a:endParaRPr lang="hr-HR" sz="2800" b="1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297C739A-BC52-4DC8-9DA5-B475767110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12518BB0-F42F-41E7-BB09-1B57EDC18E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  <p:graphicFrame>
        <p:nvGraphicFramePr>
          <p:cNvPr id="2" name="Tablica 1">
            <a:extLst>
              <a:ext uri="{FF2B5EF4-FFF2-40B4-BE49-F238E27FC236}">
                <a16:creationId xmlns:a16="http://schemas.microsoft.com/office/drawing/2014/main" xmlns="" id="{D4590CD2-941D-4D7B-A202-3094F5C2BF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07603611"/>
              </p:ext>
            </p:extLst>
          </p:nvPr>
        </p:nvGraphicFramePr>
        <p:xfrm>
          <a:off x="0" y="0"/>
          <a:ext cx="8389398" cy="5655076"/>
        </p:xfrm>
        <a:graphic>
          <a:graphicData uri="http://schemas.openxmlformats.org/drawingml/2006/table">
            <a:tbl>
              <a:tblPr firstRow="1" firstCol="1" bandRow="1">
                <a:tableStyleId>{0660B408-B3CF-4A94-85FC-2B1E0A45F4A2}</a:tableStyleId>
              </a:tblPr>
              <a:tblGrid>
                <a:gridCol w="4194699">
                  <a:extLst>
                    <a:ext uri="{9D8B030D-6E8A-4147-A177-3AD203B41FA5}">
                      <a16:colId xmlns:a16="http://schemas.microsoft.com/office/drawing/2014/main" xmlns="" val="3127415760"/>
                    </a:ext>
                  </a:extLst>
                </a:gridCol>
                <a:gridCol w="4194699">
                  <a:extLst>
                    <a:ext uri="{9D8B030D-6E8A-4147-A177-3AD203B41FA5}">
                      <a16:colId xmlns:a16="http://schemas.microsoft.com/office/drawing/2014/main" xmlns="" val="3589906043"/>
                    </a:ext>
                  </a:extLst>
                </a:gridCol>
              </a:tblGrid>
              <a:tr h="1305018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2000" dirty="0">
                          <a:effectLst/>
                        </a:rPr>
                        <a:t>OBILJEŽJA BANOVANJA KHUEN-HEDERVARYJA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2000" dirty="0">
                          <a:effectLst/>
                        </a:rPr>
                        <a:t>modernizacija školstva, cenzura tiska, djelomična mađarizacija,  izgradnja HNK u Zagrebu, podmićivanje u Saboru</a:t>
                      </a:r>
                      <a:endParaRPr lang="hr-HR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89489063"/>
                  </a:ext>
                </a:extLst>
              </a:tr>
              <a:tr h="4350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2000">
                          <a:effectLst/>
                        </a:rPr>
                        <a:t>DOBRO</a:t>
                      </a:r>
                      <a:endParaRPr lang="hr-HR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 sz="2000" b="1" dirty="0">
                          <a:effectLst/>
                        </a:rPr>
                        <a:t>LOŠE</a:t>
                      </a:r>
                      <a:endParaRPr lang="hr-HR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98291107"/>
                  </a:ext>
                </a:extLst>
              </a:tr>
              <a:tr h="39150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 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 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985554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093479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 descr="Slika na kojoj se prikazuje odjeća, haljina, držanje, staro&#10;&#10;Opis je automatski generiran">
            <a:extLst>
              <a:ext uri="{FF2B5EF4-FFF2-40B4-BE49-F238E27FC236}">
                <a16:creationId xmlns:a16="http://schemas.microsoft.com/office/drawing/2014/main" xmlns="" id="{63284F49-4F40-48DD-AA6E-F61706DAAE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0730" y="1402671"/>
            <a:ext cx="2367675" cy="5073589"/>
          </a:xfrm>
          <a:prstGeom prst="rect">
            <a:avLst/>
          </a:prstGeom>
        </p:spPr>
      </p:pic>
      <p:sp>
        <p:nvSpPr>
          <p:cNvPr id="5" name="Oblačić za govor: ovalni 4">
            <a:extLst>
              <a:ext uri="{FF2B5EF4-FFF2-40B4-BE49-F238E27FC236}">
                <a16:creationId xmlns:a16="http://schemas.microsoft.com/office/drawing/2014/main" xmlns="" id="{D2E15B12-406E-41EA-A355-2C61854C79E4}"/>
              </a:ext>
            </a:extLst>
          </p:cNvPr>
          <p:cNvSpPr/>
          <p:nvPr/>
        </p:nvSpPr>
        <p:spPr>
          <a:xfrm>
            <a:off x="3796683" y="168676"/>
            <a:ext cx="7344793" cy="4634144"/>
          </a:xfrm>
          <a:prstGeom prst="wedgeEllipseCallout">
            <a:avLst>
              <a:gd name="adj1" fmla="val -65186"/>
              <a:gd name="adj2" fmla="val 1748"/>
            </a:avLst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/>
              <a:t>Pročitaj tekst </a:t>
            </a:r>
            <a:r>
              <a:rPr lang="hr-HR" i="1" dirty="0"/>
              <a:t>Obilježja banovanja Khuen-Hedervaryja</a:t>
            </a:r>
            <a:r>
              <a:rPr lang="hr-HR" dirty="0"/>
              <a:t> u U/str. 141, a zatim odgovori na pitanja.</a:t>
            </a:r>
          </a:p>
          <a:p>
            <a:pPr algn="ctr"/>
            <a:r>
              <a:rPr lang="hr-HR" b="1" dirty="0"/>
              <a:t>1.Na koji način je Khuen-Hedervary stekao većinu u Saboru kako bi provodio svoju politiku?</a:t>
            </a:r>
          </a:p>
          <a:p>
            <a:pPr algn="ctr"/>
            <a:r>
              <a:rPr lang="hr-HR" b="1" dirty="0"/>
              <a:t>2. Koliko je građana tada imalo pravo glasa?</a:t>
            </a:r>
          </a:p>
          <a:p>
            <a:pPr algn="ctr"/>
            <a:r>
              <a:rPr lang="hr-HR" b="1" dirty="0"/>
              <a:t>3.  Zašto su u Saboru </a:t>
            </a:r>
            <a:r>
              <a:rPr lang="hr-HR" b="1" dirty="0" err="1" smtClean="0"/>
              <a:t>Khuen</a:t>
            </a:r>
            <a:r>
              <a:rPr lang="hr-HR" b="1" dirty="0" smtClean="0"/>
              <a:t>-</a:t>
            </a:r>
            <a:r>
              <a:rPr lang="hr-HR" b="1" dirty="0" err="1" smtClean="0"/>
              <a:t>Hedervaryja</a:t>
            </a:r>
            <a:r>
              <a:rPr lang="hr-HR" b="1" dirty="0" smtClean="0"/>
              <a:t> </a:t>
            </a:r>
            <a:r>
              <a:rPr lang="hr-HR" b="1" dirty="0"/>
              <a:t>i fizički napali? Što se tom prigodom dogodilo?</a:t>
            </a:r>
          </a:p>
          <a:p>
            <a:pPr algn="ctr"/>
            <a:r>
              <a:rPr lang="hr-HR" b="1" dirty="0"/>
              <a:t>4. Zašto je cenzura tiska loša za društvo i državu?</a:t>
            </a:r>
          </a:p>
          <a:p>
            <a:pPr algn="ctr"/>
            <a:r>
              <a:rPr lang="hr-HR" b="1" dirty="0"/>
              <a:t>5. U koje škole je uveden mađarski jezik?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297C739A-BC52-4DC8-9DA5-B475767110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12518BB0-F42F-41E7-BB09-1B57EDC18E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71734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6C4028FD-8BAA-4A19-BFDE-594D991B75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xmlns="" id="{61FA4986-BA6B-45C3-8B1F-E9B74D203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 fontScale="90000"/>
          </a:bodyPr>
          <a:lstStyle/>
          <a:p>
            <a:pPr algn="ctr"/>
            <a:r>
              <a:rPr lang="hr-HR" b="1" dirty="0" err="1"/>
              <a:t>Károly</a:t>
            </a:r>
            <a:r>
              <a:rPr lang="hr-HR" b="1" dirty="0"/>
              <a:t> Khuen-Héderváry (</a:t>
            </a:r>
            <a:r>
              <a:rPr lang="hr-HR" b="1" dirty="0" err="1"/>
              <a:t>1849</a:t>
            </a:r>
            <a:r>
              <a:rPr lang="hr-HR" b="1" dirty="0" smtClean="0"/>
              <a:t>. – </a:t>
            </a:r>
            <a:r>
              <a:rPr lang="hr-HR" b="1" dirty="0" err="1" smtClean="0"/>
              <a:t>1918</a:t>
            </a:r>
            <a:r>
              <a:rPr lang="hr-HR" b="1" dirty="0"/>
              <a:t>.)</a:t>
            </a:r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xmlns="" id="{E6DCDEDE-90AB-4DE8-B151-C8C09F56B3C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92393512"/>
              </p:ext>
            </p:extLst>
          </p:nvPr>
        </p:nvGraphicFramePr>
        <p:xfrm>
          <a:off x="385439" y="1660124"/>
          <a:ext cx="6690063" cy="45168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0C3DA8DC-D352-4792-B9FA-A90CCC17C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34311" y="1657350"/>
            <a:ext cx="3821113" cy="49720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3F27AD93-E9B0-4C93-B401-2921E65500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FAB4F14F-1A10-4748-9DB3-D9CC570488C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043667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xmlns="" id="{A5A5D92C-6E43-4A20-80FD-17D2B58A5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 fontScale="90000"/>
          </a:bodyPr>
          <a:lstStyle/>
          <a:p>
            <a:r>
              <a:rPr lang="hr-HR" b="1" dirty="0"/>
              <a:t>Obilježja banovanja Khuen-Héderváryja</a:t>
            </a:r>
          </a:p>
        </p:txBody>
      </p:sp>
      <p:graphicFrame>
        <p:nvGraphicFramePr>
          <p:cNvPr id="5" name="Rezervirano mjesto sadržaja 2">
            <a:extLst>
              <a:ext uri="{FF2B5EF4-FFF2-40B4-BE49-F238E27FC236}">
                <a16:creationId xmlns:a16="http://schemas.microsoft.com/office/drawing/2014/main" xmlns="" id="{9A6B298C-AB13-4086-846D-0033C3E1377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763867594"/>
              </p:ext>
            </p:extLst>
          </p:nvPr>
        </p:nvGraphicFramePr>
        <p:xfrm>
          <a:off x="694156" y="1610723"/>
          <a:ext cx="10615936" cy="45168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823DF032-A14C-421F-9AAF-0105B19DAF4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31E32733-05FC-4954-8CC2-0A2038460A9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646108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xmlns="" id="{723E7586-4D27-469C-A9F1-BA259BD0E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4851" y="352425"/>
            <a:ext cx="5076824" cy="58267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avokutnik 4">
            <a:extLst>
              <a:ext uri="{FF2B5EF4-FFF2-40B4-BE49-F238E27FC236}">
                <a16:creationId xmlns:a16="http://schemas.microsoft.com/office/drawing/2014/main" xmlns="" id="{BC196895-619D-47CF-94FB-918DDA1B2AB4}"/>
              </a:ext>
            </a:extLst>
          </p:cNvPr>
          <p:cNvSpPr/>
          <p:nvPr/>
        </p:nvSpPr>
        <p:spPr>
          <a:xfrm>
            <a:off x="6248765" y="3161375"/>
            <a:ext cx="4004943" cy="3046988"/>
          </a:xfrm>
          <a:prstGeom prst="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hr-HR" sz="2400" dirty="0"/>
              <a:t>Naslovna stranica humorističnog lista </a:t>
            </a:r>
            <a:r>
              <a:rPr lang="hr-HR" sz="2400" i="1" dirty="0" err="1"/>
              <a:t>Vragoljan</a:t>
            </a:r>
            <a:r>
              <a:rPr lang="hr-HR" sz="2400" b="1" dirty="0"/>
              <a:t> </a:t>
            </a:r>
            <a:r>
              <a:rPr lang="hr-HR" sz="2400" dirty="0"/>
              <a:t>20. srpnja 1884. godine. Prilozi objavljeni u novinama nisu smjeli kritizirati vlast niti su se smjeli šaliti na njezin račun. </a:t>
            </a:r>
            <a:endParaRPr lang="hr-HR" sz="4000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76B4668B-DBD4-48B9-B9EB-39725F481D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356D8722-0B5E-4947-894C-2C77754F54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049719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 descr="Slika na kojoj se prikazuje odjeća, haljina, držanje, staro&#10;&#10;Opis je automatski generiran">
            <a:extLst>
              <a:ext uri="{FF2B5EF4-FFF2-40B4-BE49-F238E27FC236}">
                <a16:creationId xmlns:a16="http://schemas.microsoft.com/office/drawing/2014/main" xmlns="" id="{63284F49-4F40-48DD-AA6E-F61706DAAE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0730" y="1402671"/>
            <a:ext cx="2367675" cy="5073589"/>
          </a:xfrm>
          <a:prstGeom prst="rect">
            <a:avLst/>
          </a:prstGeom>
        </p:spPr>
      </p:pic>
      <p:sp>
        <p:nvSpPr>
          <p:cNvPr id="5" name="Oblačić za govor: ovalni 4">
            <a:extLst>
              <a:ext uri="{FF2B5EF4-FFF2-40B4-BE49-F238E27FC236}">
                <a16:creationId xmlns:a16="http://schemas.microsoft.com/office/drawing/2014/main" xmlns="" id="{D2E15B12-406E-41EA-A355-2C61854C79E4}"/>
              </a:ext>
            </a:extLst>
          </p:cNvPr>
          <p:cNvSpPr/>
          <p:nvPr/>
        </p:nvSpPr>
        <p:spPr>
          <a:xfrm>
            <a:off x="3796683" y="168676"/>
            <a:ext cx="7344793" cy="4634144"/>
          </a:xfrm>
          <a:prstGeom prst="wedgeEllipseCallout">
            <a:avLst>
              <a:gd name="adj1" fmla="val -65186"/>
              <a:gd name="adj2" fmla="val 1748"/>
            </a:avLst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000" dirty="0"/>
              <a:t>Pročitaj tekst u U/str. 142-143 o pozitivnim obilježjima, a zatim odgovori na pitanja.</a:t>
            </a:r>
          </a:p>
          <a:p>
            <a:pPr algn="ctr"/>
            <a:r>
              <a:rPr lang="hr-HR" sz="2000" dirty="0"/>
              <a:t> </a:t>
            </a:r>
          </a:p>
          <a:p>
            <a:r>
              <a:rPr lang="hr-HR" sz="2000" b="1" dirty="0"/>
              <a:t>1. Tko je imao jednu od ključnih uloga u razvoju kulture i školstva u vrijeme banovanja Khuena – Hedervaryja?</a:t>
            </a:r>
          </a:p>
          <a:p>
            <a:r>
              <a:rPr lang="hr-HR" sz="2000" b="1" dirty="0"/>
              <a:t>2. Što je važno izgrađeno u njegovo vrijeme?</a:t>
            </a:r>
          </a:p>
          <a:p>
            <a:r>
              <a:rPr lang="hr-HR" sz="2000" b="1" dirty="0"/>
              <a:t>3. Kada je otvorena zgrada HNK-a? Koja važna osoba je stigla na otvorenje?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297C739A-BC52-4DC8-9DA5-B475767110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3832" y="5733257"/>
            <a:ext cx="2804862" cy="1402431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12518BB0-F42F-41E7-BB09-1B57EDC18E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28448" y="90065"/>
            <a:ext cx="1937467" cy="4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65188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523</Words>
  <Application>Microsoft Office PowerPoint</Application>
  <PresentationFormat>Custom</PresentationFormat>
  <Paragraphs>72</Paragraphs>
  <Slides>18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Tema sustava Office</vt:lpstr>
      <vt:lpstr>Hrvatska na prijelazu iz XIX. u XX. stoljeće</vt:lpstr>
      <vt:lpstr>Slide 2</vt:lpstr>
      <vt:lpstr>Slide 3</vt:lpstr>
      <vt:lpstr>Slide 4</vt:lpstr>
      <vt:lpstr>Slide 5</vt:lpstr>
      <vt:lpstr>Károly Khuen-Héderváry (1849. – 1918.)</vt:lpstr>
      <vt:lpstr>Obilježja banovanja Khuen-Héderváryja</vt:lpstr>
      <vt:lpstr>Slide 8</vt:lpstr>
      <vt:lpstr>Slide 9</vt:lpstr>
      <vt:lpstr>Obilježja banovanja Khuen-Héderváryja</vt:lpstr>
      <vt:lpstr>Obilježja banovanja Khuen-Héderváryja</vt:lpstr>
      <vt:lpstr>Slide 12</vt:lpstr>
      <vt:lpstr>Odlazak bana Khuen-Héderváryja</vt:lpstr>
      <vt:lpstr>Slide 14</vt:lpstr>
      <vt:lpstr>Stvaranje Hrvatske pučke seljačke stranke</vt:lpstr>
      <vt:lpstr>Slide 16</vt:lpstr>
      <vt:lpstr>Slide 17</vt:lpstr>
      <vt:lpstr>Slide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Hrvatska na prijelazu iz XIX. u XX. stoljeće</dc:title>
  <dc:creator>Maja Juratovac</dc:creator>
  <cp:lastModifiedBy>dvukelic</cp:lastModifiedBy>
  <cp:revision>11</cp:revision>
  <dcterms:created xsi:type="dcterms:W3CDTF">2020-07-27T20:41:22Z</dcterms:created>
  <dcterms:modified xsi:type="dcterms:W3CDTF">2020-07-28T11:49:53Z</dcterms:modified>
</cp:coreProperties>
</file>